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2" r:id="rId8"/>
    <p:sldId id="267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0" d="100"/>
          <a:sy n="80" d="100"/>
        </p:scale>
        <p:origin x="152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07/06/2024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07/06/2024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07/06/2024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07/06/2024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07/06/2024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07/06/2024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07/06/2024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proprieta--peperonci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2143108" y="4357694"/>
            <a:ext cx="4600580" cy="1470025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Lavoro di gruppo a cura della classe II C</a:t>
            </a: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>
          <a:xfrm>
            <a:off x="1357290" y="285728"/>
            <a:ext cx="6400800" cy="1752600"/>
          </a:xfrm>
        </p:spPr>
        <p:txBody>
          <a:bodyPr>
            <a:no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Istituto omnicomprensivo statale Soriano Calabro</a:t>
            </a:r>
          </a:p>
          <a:p>
            <a:endParaRPr lang="it-IT" b="1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Scuola secondaria di I grado </a:t>
            </a:r>
          </a:p>
          <a:p>
            <a:r>
              <a:rPr lang="it-IT" b="1" dirty="0">
                <a:solidFill>
                  <a:schemeClr val="bg1"/>
                </a:solidFill>
              </a:rPr>
              <a:t>“V. </a:t>
            </a:r>
            <a:r>
              <a:rPr lang="it-IT" b="1" dirty="0" err="1">
                <a:solidFill>
                  <a:schemeClr val="bg1"/>
                </a:solidFill>
              </a:rPr>
              <a:t>Tigani</a:t>
            </a:r>
            <a:r>
              <a:rPr lang="it-IT" b="1" dirty="0">
                <a:solidFill>
                  <a:schemeClr val="bg1"/>
                </a:solidFill>
              </a:rPr>
              <a:t>” </a:t>
            </a:r>
          </a:p>
          <a:p>
            <a:r>
              <a:rPr lang="it-IT" b="1" dirty="0">
                <a:solidFill>
                  <a:schemeClr val="bg1"/>
                </a:solidFill>
              </a:rPr>
              <a:t>Sorianello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illa 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5786" y="857232"/>
            <a:ext cx="7772400" cy="1470025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rial Rounded MT Bold" pitchFamily="34" charset="0"/>
              </a:rPr>
              <a:t>Calabria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scilla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642910" y="0"/>
            <a:ext cx="2971800" cy="914400"/>
          </a:xfrm>
        </p:spPr>
        <p:txBody>
          <a:bodyPr/>
          <a:lstStyle/>
          <a:p>
            <a:r>
              <a:rPr lang="it-IT" sz="2800" dirty="0" err="1">
                <a:solidFill>
                  <a:schemeClr val="bg2"/>
                </a:solidFill>
              </a:rPr>
              <a:t>What</a:t>
            </a:r>
            <a:r>
              <a:rPr lang="it-IT" sz="2800" dirty="0">
                <a:solidFill>
                  <a:schemeClr val="bg2"/>
                </a:solidFill>
              </a:rPr>
              <a:t> </a:t>
            </a:r>
            <a:r>
              <a:rPr lang="it-IT" sz="2800" dirty="0" err="1">
                <a:solidFill>
                  <a:schemeClr val="bg2"/>
                </a:solidFill>
              </a:rPr>
              <a:t>is</a:t>
            </a:r>
            <a:r>
              <a:rPr lang="it-IT" sz="2800" dirty="0">
                <a:solidFill>
                  <a:schemeClr val="bg2"/>
                </a:solidFill>
              </a:rPr>
              <a:t> Calabria</a:t>
            </a:r>
            <a:r>
              <a:rPr lang="it-IT" dirty="0">
                <a:solidFill>
                  <a:schemeClr val="bg2"/>
                </a:solidFill>
              </a:rPr>
              <a:t>?</a:t>
            </a:r>
          </a:p>
        </p:txBody>
      </p:sp>
      <p:pic>
        <p:nvPicPr>
          <p:cNvPr id="10" name="Segnaposto contenuto 9" descr="bb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12081" y="1081246"/>
            <a:ext cx="2837688" cy="4236720"/>
          </a:xfrm>
        </p:spPr>
      </p:pic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>
          <a:xfrm>
            <a:off x="428596" y="1571612"/>
            <a:ext cx="2971800" cy="4206112"/>
          </a:xfrm>
        </p:spPr>
        <p:txBody>
          <a:bodyPr>
            <a:normAutofit fontScale="85000" lnSpcReduction="20000"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Calabria </a:t>
            </a:r>
            <a:r>
              <a:rPr lang="it-IT" sz="2400" b="1" dirty="0" err="1">
                <a:solidFill>
                  <a:schemeClr val="bg1"/>
                </a:solidFill>
              </a:rPr>
              <a:t>is</a:t>
            </a:r>
            <a:r>
              <a:rPr lang="it-IT" sz="2400" b="1" dirty="0">
                <a:solidFill>
                  <a:schemeClr val="bg1"/>
                </a:solidFill>
              </a:rPr>
              <a:t> a </a:t>
            </a:r>
            <a:r>
              <a:rPr lang="it-IT" sz="2400" b="1" dirty="0" err="1">
                <a:solidFill>
                  <a:schemeClr val="bg1"/>
                </a:solidFill>
              </a:rPr>
              <a:t>peninsula</a:t>
            </a:r>
            <a:r>
              <a:rPr lang="it-IT" sz="2400" b="1" dirty="0">
                <a:solidFill>
                  <a:schemeClr val="bg1"/>
                </a:solidFill>
              </a:rPr>
              <a:t> in the </a:t>
            </a:r>
            <a:r>
              <a:rPr lang="it-IT" sz="2400" b="1" dirty="0" err="1">
                <a:solidFill>
                  <a:schemeClr val="bg1"/>
                </a:solidFill>
              </a:rPr>
              <a:t>south</a:t>
            </a:r>
            <a:r>
              <a:rPr lang="it-IT" sz="2400" b="1" dirty="0">
                <a:solidFill>
                  <a:schemeClr val="bg1"/>
                </a:solidFill>
              </a:rPr>
              <a:t> </a:t>
            </a:r>
            <a:r>
              <a:rPr lang="it-IT" sz="2400" b="1" dirty="0" err="1">
                <a:solidFill>
                  <a:schemeClr val="bg1"/>
                </a:solidFill>
              </a:rPr>
              <a:t>of</a:t>
            </a:r>
            <a:r>
              <a:rPr lang="it-IT" sz="2400" b="1" dirty="0">
                <a:solidFill>
                  <a:schemeClr val="bg1"/>
                </a:solidFill>
              </a:rPr>
              <a:t> Italy. </a:t>
            </a:r>
            <a:r>
              <a:rPr lang="it-IT" sz="2400" b="1" dirty="0" err="1">
                <a:solidFill>
                  <a:schemeClr val="bg1"/>
                </a:solidFill>
              </a:rPr>
              <a:t>It</a:t>
            </a:r>
            <a:r>
              <a:rPr lang="it-IT" sz="2400" b="1" dirty="0">
                <a:solidFill>
                  <a:schemeClr val="bg1"/>
                </a:solidFill>
              </a:rPr>
              <a:t> </a:t>
            </a:r>
            <a:r>
              <a:rPr lang="it-IT" sz="2400" b="1" dirty="0" err="1">
                <a:solidFill>
                  <a:schemeClr val="bg1"/>
                </a:solidFill>
              </a:rPr>
              <a:t>borders</a:t>
            </a:r>
            <a:r>
              <a:rPr lang="it-IT" sz="2400" b="1" dirty="0">
                <a:solidFill>
                  <a:schemeClr val="bg1"/>
                </a:solidFill>
              </a:rPr>
              <a:t> </a:t>
            </a:r>
            <a:r>
              <a:rPr lang="it-IT" sz="2400" b="1" dirty="0" err="1">
                <a:solidFill>
                  <a:schemeClr val="bg1"/>
                </a:solidFill>
              </a:rPr>
              <a:t>with</a:t>
            </a:r>
            <a:r>
              <a:rPr lang="it-IT" sz="2400" b="1" dirty="0">
                <a:solidFill>
                  <a:schemeClr val="bg1"/>
                </a:solidFill>
              </a:rPr>
              <a:t> Basilicata, in the </a:t>
            </a:r>
            <a:r>
              <a:rPr lang="it-IT" sz="2400" b="1" dirty="0" err="1">
                <a:solidFill>
                  <a:schemeClr val="bg1"/>
                </a:solidFill>
              </a:rPr>
              <a:t>north</a:t>
            </a:r>
            <a:r>
              <a:rPr lang="it-IT" sz="2400" b="1" dirty="0">
                <a:solidFill>
                  <a:schemeClr val="bg1"/>
                </a:solidFill>
              </a:rPr>
              <a:t>, and </a:t>
            </a:r>
            <a:r>
              <a:rPr lang="it-IT" sz="2400" b="1" dirty="0" err="1">
                <a:solidFill>
                  <a:schemeClr val="bg1"/>
                </a:solidFill>
              </a:rPr>
              <a:t>it</a:t>
            </a:r>
            <a:r>
              <a:rPr lang="it-IT" sz="2400" b="1" dirty="0">
                <a:solidFill>
                  <a:schemeClr val="bg1"/>
                </a:solidFill>
              </a:rPr>
              <a:t> </a:t>
            </a:r>
            <a:r>
              <a:rPr lang="it-IT" sz="2400" b="1" dirty="0" err="1">
                <a:solidFill>
                  <a:schemeClr val="bg1"/>
                </a:solidFill>
              </a:rPr>
              <a:t>is</a:t>
            </a:r>
            <a:r>
              <a:rPr lang="it-IT" sz="2400" b="1" dirty="0">
                <a:solidFill>
                  <a:schemeClr val="bg1"/>
                </a:solidFill>
              </a:rPr>
              <a:t> </a:t>
            </a:r>
            <a:r>
              <a:rPr lang="it-IT" sz="2400" b="1" dirty="0" err="1">
                <a:solidFill>
                  <a:schemeClr val="bg1"/>
                </a:solidFill>
              </a:rPr>
              <a:t>bathed</a:t>
            </a:r>
            <a:r>
              <a:rPr lang="it-IT" sz="2400" b="1" dirty="0">
                <a:solidFill>
                  <a:schemeClr val="bg1"/>
                </a:solidFill>
              </a:rPr>
              <a:t> </a:t>
            </a:r>
            <a:r>
              <a:rPr lang="it-IT" sz="2400" b="1" dirty="0" err="1">
                <a:solidFill>
                  <a:schemeClr val="bg1"/>
                </a:solidFill>
              </a:rPr>
              <a:t>by</a:t>
            </a:r>
            <a:r>
              <a:rPr lang="it-IT" sz="2400" b="1" dirty="0">
                <a:solidFill>
                  <a:schemeClr val="bg1"/>
                </a:solidFill>
              </a:rPr>
              <a:t> </a:t>
            </a:r>
            <a:r>
              <a:rPr lang="it-IT" sz="2400" b="1" dirty="0" err="1">
                <a:solidFill>
                  <a:schemeClr val="bg1"/>
                </a:solidFill>
              </a:rPr>
              <a:t>Tirrenian</a:t>
            </a:r>
            <a:r>
              <a:rPr lang="it-IT" sz="2400" b="1" dirty="0">
                <a:solidFill>
                  <a:schemeClr val="bg1"/>
                </a:solidFill>
              </a:rPr>
              <a:t> and </a:t>
            </a:r>
            <a:r>
              <a:rPr lang="it-IT" sz="2400" b="1" dirty="0" err="1">
                <a:solidFill>
                  <a:schemeClr val="bg1"/>
                </a:solidFill>
              </a:rPr>
              <a:t>Ionian</a:t>
            </a:r>
            <a:r>
              <a:rPr lang="it-IT" sz="2400" b="1" dirty="0">
                <a:solidFill>
                  <a:schemeClr val="bg1"/>
                </a:solidFill>
              </a:rPr>
              <a:t> </a:t>
            </a:r>
            <a:r>
              <a:rPr lang="it-IT" sz="2400" b="1" dirty="0" err="1">
                <a:solidFill>
                  <a:schemeClr val="bg1"/>
                </a:solidFill>
              </a:rPr>
              <a:t>seas</a:t>
            </a:r>
            <a:r>
              <a:rPr lang="it-IT" sz="2400" b="1" dirty="0">
                <a:solidFill>
                  <a:schemeClr val="bg1"/>
                </a:solidFill>
              </a:rPr>
              <a:t>. The </a:t>
            </a:r>
            <a:r>
              <a:rPr lang="it-IT" sz="2400" b="1" dirty="0" err="1">
                <a:solidFill>
                  <a:schemeClr val="bg1"/>
                </a:solidFill>
              </a:rPr>
              <a:t>most</a:t>
            </a:r>
            <a:r>
              <a:rPr lang="it-IT" sz="2400" b="1" dirty="0">
                <a:solidFill>
                  <a:schemeClr val="bg1"/>
                </a:solidFill>
              </a:rPr>
              <a:t> </a:t>
            </a:r>
            <a:r>
              <a:rPr lang="it-IT" sz="2400" b="1" dirty="0" err="1">
                <a:solidFill>
                  <a:schemeClr val="bg1"/>
                </a:solidFill>
              </a:rPr>
              <a:t>important</a:t>
            </a:r>
            <a:r>
              <a:rPr lang="it-IT" sz="2400" b="1" dirty="0">
                <a:solidFill>
                  <a:schemeClr val="bg1"/>
                </a:solidFill>
              </a:rPr>
              <a:t> </a:t>
            </a:r>
            <a:r>
              <a:rPr lang="it-IT" sz="2400" b="1" dirty="0" err="1">
                <a:solidFill>
                  <a:schemeClr val="bg1"/>
                </a:solidFill>
              </a:rPr>
              <a:t>rivers</a:t>
            </a:r>
            <a:r>
              <a:rPr lang="it-IT" sz="2400" b="1" dirty="0">
                <a:solidFill>
                  <a:schemeClr val="bg1"/>
                </a:solidFill>
              </a:rPr>
              <a:t> are </a:t>
            </a:r>
            <a:r>
              <a:rPr lang="it-IT" sz="2400" b="1" dirty="0" err="1">
                <a:solidFill>
                  <a:schemeClr val="bg1"/>
                </a:solidFill>
              </a:rPr>
              <a:t>Crati</a:t>
            </a:r>
            <a:r>
              <a:rPr lang="it-IT" sz="2400" b="1" dirty="0">
                <a:solidFill>
                  <a:schemeClr val="bg1"/>
                </a:solidFill>
              </a:rPr>
              <a:t>, </a:t>
            </a:r>
            <a:r>
              <a:rPr lang="it-IT" sz="2400" b="1" dirty="0" err="1">
                <a:solidFill>
                  <a:schemeClr val="bg1"/>
                </a:solidFill>
              </a:rPr>
              <a:t>Mesima</a:t>
            </a:r>
            <a:r>
              <a:rPr lang="it-IT" sz="2400" b="1" dirty="0">
                <a:solidFill>
                  <a:schemeClr val="bg1"/>
                </a:solidFill>
              </a:rPr>
              <a:t> and </a:t>
            </a:r>
            <a:r>
              <a:rPr lang="it-IT" sz="2400" b="1" dirty="0" err="1">
                <a:solidFill>
                  <a:schemeClr val="bg1"/>
                </a:solidFill>
              </a:rPr>
              <a:t>Neto</a:t>
            </a:r>
            <a:r>
              <a:rPr lang="it-IT" sz="2400" b="1" dirty="0">
                <a:solidFill>
                  <a:schemeClr val="bg1"/>
                </a:solidFill>
              </a:rPr>
              <a:t>. The </a:t>
            </a:r>
            <a:r>
              <a:rPr lang="it-IT" sz="2400" b="1" dirty="0" err="1">
                <a:solidFill>
                  <a:schemeClr val="bg1"/>
                </a:solidFill>
              </a:rPr>
              <a:t>longest</a:t>
            </a:r>
            <a:r>
              <a:rPr lang="it-IT" sz="2400" b="1" dirty="0">
                <a:solidFill>
                  <a:schemeClr val="bg1"/>
                </a:solidFill>
              </a:rPr>
              <a:t>  </a:t>
            </a:r>
            <a:r>
              <a:rPr lang="it-IT" sz="2400" b="1" dirty="0" err="1">
                <a:solidFill>
                  <a:schemeClr val="bg1"/>
                </a:solidFill>
              </a:rPr>
              <a:t>one</a:t>
            </a:r>
            <a:r>
              <a:rPr lang="it-IT" sz="2400" b="1" dirty="0">
                <a:solidFill>
                  <a:schemeClr val="bg1"/>
                </a:solidFill>
              </a:rPr>
              <a:t> </a:t>
            </a:r>
            <a:r>
              <a:rPr lang="it-IT" sz="2400" b="1" dirty="0" err="1">
                <a:solidFill>
                  <a:schemeClr val="bg1"/>
                </a:solidFill>
              </a:rPr>
              <a:t>is</a:t>
            </a:r>
            <a:r>
              <a:rPr lang="it-IT" sz="2400" b="1" dirty="0">
                <a:solidFill>
                  <a:schemeClr val="bg1"/>
                </a:solidFill>
              </a:rPr>
              <a:t> </a:t>
            </a:r>
            <a:r>
              <a:rPr lang="it-IT" sz="2400" b="1" dirty="0" err="1">
                <a:solidFill>
                  <a:schemeClr val="bg1"/>
                </a:solidFill>
              </a:rPr>
              <a:t>Crati</a:t>
            </a:r>
            <a:r>
              <a:rPr lang="it-IT" sz="2400" b="1" dirty="0">
                <a:solidFill>
                  <a:schemeClr val="bg1"/>
                </a:solidFill>
              </a:rPr>
              <a:t>, 91 </a:t>
            </a:r>
            <a:r>
              <a:rPr lang="it-IT" sz="2400" b="1" dirty="0" err="1">
                <a:solidFill>
                  <a:schemeClr val="bg1"/>
                </a:solidFill>
              </a:rPr>
              <a:t>kilometers</a:t>
            </a:r>
            <a:r>
              <a:rPr lang="it-IT" sz="2400" b="1" dirty="0">
                <a:solidFill>
                  <a:schemeClr val="bg1"/>
                </a:solidFill>
              </a:rPr>
              <a:t> . The mountain </a:t>
            </a:r>
            <a:r>
              <a:rPr lang="it-IT" sz="2400" b="1" dirty="0" err="1">
                <a:solidFill>
                  <a:schemeClr val="bg1"/>
                </a:solidFill>
              </a:rPr>
              <a:t>chains</a:t>
            </a:r>
            <a:r>
              <a:rPr lang="it-IT" sz="2400" b="1" dirty="0">
                <a:solidFill>
                  <a:schemeClr val="bg1"/>
                </a:solidFill>
              </a:rPr>
              <a:t> are Pollino, Sila,Serre and Aspromonte and the </a:t>
            </a:r>
            <a:r>
              <a:rPr lang="it-IT" sz="2400" b="1" dirty="0" err="1">
                <a:solidFill>
                  <a:schemeClr val="bg1"/>
                </a:solidFill>
              </a:rPr>
              <a:t>highest</a:t>
            </a:r>
            <a:r>
              <a:rPr lang="it-IT" sz="2400" b="1" dirty="0">
                <a:solidFill>
                  <a:schemeClr val="bg1"/>
                </a:solidFill>
              </a:rPr>
              <a:t> mountain </a:t>
            </a:r>
            <a:r>
              <a:rPr lang="it-IT" sz="2400" b="1" dirty="0" err="1">
                <a:solidFill>
                  <a:schemeClr val="bg1"/>
                </a:solidFill>
              </a:rPr>
              <a:t>is</a:t>
            </a:r>
            <a:r>
              <a:rPr lang="it-IT" sz="2400" b="1" dirty="0">
                <a:solidFill>
                  <a:schemeClr val="bg1"/>
                </a:solidFill>
              </a:rPr>
              <a:t>  Serra </a:t>
            </a:r>
            <a:r>
              <a:rPr lang="it-IT" sz="2400" b="1" dirty="0" err="1">
                <a:solidFill>
                  <a:schemeClr val="bg1"/>
                </a:solidFill>
              </a:rPr>
              <a:t>Dolcedorme</a:t>
            </a:r>
            <a:r>
              <a:rPr lang="it-IT" sz="2400" b="1" dirty="0">
                <a:solidFill>
                  <a:schemeClr val="bg1"/>
                </a:solidFill>
              </a:rPr>
              <a:t>, in Pollino area</a:t>
            </a:r>
            <a:r>
              <a:rPr lang="it-IT" sz="1800" b="1" dirty="0">
                <a:solidFill>
                  <a:schemeClr val="bg1"/>
                </a:solidFill>
              </a:rPr>
              <a:t>.</a:t>
            </a:r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00.borghi-calabria_f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 descr="Immagini di Sfondi Bianchi - Download gratuiti su Freepi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Immagine 8" descr="catanzar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208" y="3929066"/>
            <a:ext cx="997486" cy="928694"/>
          </a:xfrm>
          <a:prstGeom prst="rect">
            <a:avLst/>
          </a:prstGeom>
        </p:spPr>
      </p:pic>
      <p:pic>
        <p:nvPicPr>
          <p:cNvPr id="8" name="Immagine 7" descr="croton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40" y="4071942"/>
            <a:ext cx="1676391" cy="873233"/>
          </a:xfrm>
          <a:prstGeom prst="rect">
            <a:avLst/>
          </a:prstGeom>
        </p:spPr>
      </p:pic>
      <p:pic>
        <p:nvPicPr>
          <p:cNvPr id="6" name="Immagine 5" descr="vib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140" y="1500174"/>
            <a:ext cx="1500198" cy="25908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3008313" cy="1012810"/>
          </a:xfrm>
        </p:spPr>
        <p:txBody>
          <a:bodyPr>
            <a:normAutofit/>
          </a:bodyPr>
          <a:lstStyle/>
          <a:p>
            <a:r>
              <a:rPr lang="en-US" dirty="0"/>
              <a:t>How many provinces are there in Calabria?</a:t>
            </a:r>
            <a:endParaRPr lang="it-IT" dirty="0"/>
          </a:p>
        </p:txBody>
      </p:sp>
      <p:pic>
        <p:nvPicPr>
          <p:cNvPr id="5" name="Segnaposto contenuto 4" descr="cosenza.jpg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5072066" y="500042"/>
            <a:ext cx="1643074" cy="1375597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57158" y="2071678"/>
            <a:ext cx="3008313" cy="3286148"/>
          </a:xfrm>
        </p:spPr>
        <p:txBody>
          <a:bodyPr>
            <a:noAutofit/>
          </a:bodyPr>
          <a:lstStyle/>
          <a:p>
            <a:r>
              <a:rPr lang="en-US" sz="2000" b="1" dirty="0"/>
              <a:t>Calabria is divided into 4 provinces: </a:t>
            </a:r>
            <a:r>
              <a:rPr lang="en-US" sz="2000" b="1" dirty="0" err="1"/>
              <a:t>Vibo</a:t>
            </a:r>
            <a:r>
              <a:rPr lang="en-US" sz="2000" b="1" dirty="0"/>
              <a:t> </a:t>
            </a:r>
            <a:r>
              <a:rPr lang="en-US" sz="2000" b="1" dirty="0" err="1"/>
              <a:t>Valentia</a:t>
            </a:r>
            <a:r>
              <a:rPr lang="en-US" sz="2000" b="1" dirty="0"/>
              <a:t>, Cosenza, Crotone, Catanzaro and the metropolitan city of Reggio Calabria</a:t>
            </a:r>
            <a:endParaRPr lang="it-IT" sz="2000" b="1" dirty="0"/>
          </a:p>
        </p:txBody>
      </p:sp>
      <p:pic>
        <p:nvPicPr>
          <p:cNvPr id="7" name="Immagine 6" descr="retgi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4876" y="3211828"/>
            <a:ext cx="1714492" cy="960116"/>
          </a:xfrm>
          <a:prstGeom prst="rect">
            <a:avLst/>
          </a:prstGeom>
        </p:spPr>
      </p:pic>
      <p:pic>
        <p:nvPicPr>
          <p:cNvPr id="11" name="Immagine 10" descr="capo-colonna-a-le-castella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7818" y="428604"/>
            <a:ext cx="1995479" cy="2000264"/>
          </a:xfrm>
          <a:prstGeom prst="rect">
            <a:avLst/>
          </a:prstGeom>
        </p:spPr>
      </p:pic>
      <p:pic>
        <p:nvPicPr>
          <p:cNvPr id="12" name="Immagine 11" descr="bronzi-riace-piano-ravvicinato_3139724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72264" y="1357298"/>
            <a:ext cx="2571736" cy="1571624"/>
          </a:xfrm>
          <a:prstGeom prst="rect">
            <a:avLst/>
          </a:prstGeom>
        </p:spPr>
      </p:pic>
      <p:pic>
        <p:nvPicPr>
          <p:cNvPr id="13" name="Immagine 12" descr="castello-vibo-valentia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00496" y="2786058"/>
            <a:ext cx="4606272" cy="2093427"/>
          </a:xfrm>
          <a:prstGeom prst="rect">
            <a:avLst/>
          </a:prstGeom>
        </p:spPr>
      </p:pic>
      <p:pic>
        <p:nvPicPr>
          <p:cNvPr id="14" name="Immagine 13" descr="cosenzaaaaaaaaaaaaa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71802" y="357166"/>
            <a:ext cx="2381250" cy="1924050"/>
          </a:xfrm>
          <a:prstGeom prst="rect">
            <a:avLst/>
          </a:prstGeom>
        </p:spPr>
      </p:pic>
      <p:pic>
        <p:nvPicPr>
          <p:cNvPr id="15" name="Immagine 14" descr="tic-catanzato-ponte-morandi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5074" y="4572008"/>
            <a:ext cx="2786082" cy="2000264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Mar-Ionio-spiagge-piu-belle-settemb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2971800" cy="914400"/>
          </a:xfrm>
        </p:spPr>
        <p:txBody>
          <a:bodyPr>
            <a:normAutofit/>
          </a:bodyPr>
          <a:lstStyle/>
          <a:p>
            <a:r>
              <a:rPr lang="it-IT" sz="2400" dirty="0">
                <a:solidFill>
                  <a:schemeClr val="tx1"/>
                </a:solidFill>
              </a:rPr>
              <a:t>The </a:t>
            </a:r>
            <a:r>
              <a:rPr lang="it-IT" sz="2400" dirty="0" err="1">
                <a:solidFill>
                  <a:schemeClr val="tx1"/>
                </a:solidFill>
              </a:rPr>
              <a:t>lakes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Segnaposto contenuto 4" descr="mar tirren 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29256" y="928670"/>
            <a:ext cx="2857500" cy="160020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3779850"/>
          </a:xfrm>
        </p:spPr>
        <p:txBody>
          <a:bodyPr>
            <a:noAutofit/>
          </a:bodyPr>
          <a:lstStyle/>
          <a:p>
            <a:r>
              <a:rPr lang="en-US" sz="2000" b="1" dirty="0"/>
              <a:t>Among the most beautiful lakes in Calabria, there </a:t>
            </a:r>
            <a:r>
              <a:rPr lang="en-US" sz="2000" b="1" dirty="0" err="1"/>
              <a:t>are:Arvo,Angitola</a:t>
            </a:r>
            <a:r>
              <a:rPr lang="en-US" sz="2000" b="1" dirty="0"/>
              <a:t>, </a:t>
            </a:r>
            <a:r>
              <a:rPr lang="en-US" sz="2000" b="1" dirty="0" err="1"/>
              <a:t>Ampollino</a:t>
            </a:r>
            <a:r>
              <a:rPr lang="en-US" sz="2000" b="1" dirty="0"/>
              <a:t> and </a:t>
            </a:r>
            <a:r>
              <a:rPr lang="en-US" sz="2000" b="1" dirty="0" err="1"/>
              <a:t>Cecita</a:t>
            </a:r>
            <a:r>
              <a:rPr lang="en-US" sz="2000" b="1" dirty="0"/>
              <a:t>. The largest is </a:t>
            </a:r>
            <a:r>
              <a:rPr lang="en-US" sz="2000" b="1" dirty="0" err="1"/>
              <a:t>Ampollino</a:t>
            </a:r>
            <a:r>
              <a:rPr lang="en-US" sz="2000" b="1" dirty="0"/>
              <a:t> and it is in </a:t>
            </a:r>
            <a:r>
              <a:rPr lang="en-US" sz="2000" b="1" dirty="0" err="1"/>
              <a:t>Sila</a:t>
            </a:r>
            <a:r>
              <a:rPr lang="en-US" sz="2000" b="1" dirty="0"/>
              <a:t>.</a:t>
            </a:r>
            <a:endParaRPr lang="it-IT" sz="2000" b="1" dirty="0"/>
          </a:p>
        </p:txBody>
      </p:sp>
      <p:pic>
        <p:nvPicPr>
          <p:cNvPr id="7" name="Immagine 6" descr="lago_passan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2357430"/>
            <a:ext cx="3657600" cy="2743200"/>
          </a:xfrm>
          <a:prstGeom prst="rect">
            <a:avLst/>
          </a:prstGeom>
        </p:spPr>
      </p:pic>
      <p:pic>
        <p:nvPicPr>
          <p:cNvPr id="8" name="Immagine 7" descr="costantin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4357694"/>
            <a:ext cx="2286000" cy="1524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gtr 3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2971800" cy="914400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The </a:t>
            </a:r>
            <a:r>
              <a:rPr lang="it-IT" sz="3200" dirty="0" err="1">
                <a:solidFill>
                  <a:schemeClr val="bg1"/>
                </a:solidFill>
              </a:rPr>
              <a:t>plains</a:t>
            </a: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5" name="Segnaposto contenuto 4" descr="collllllllllin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43372" y="500042"/>
            <a:ext cx="2714644" cy="2214578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28596" y="1357298"/>
            <a:ext cx="2971800" cy="4206112"/>
          </a:xfrm>
        </p:spPr>
        <p:txBody>
          <a:bodyPr>
            <a:noAutofit/>
          </a:bodyPr>
          <a:lstStyle/>
          <a:p>
            <a:r>
              <a:rPr lang="it-IT" sz="2800" b="1" dirty="0" err="1">
                <a:solidFill>
                  <a:schemeClr val="bg1"/>
                </a:solidFill>
              </a:rPr>
              <a:t>There</a:t>
            </a:r>
            <a:r>
              <a:rPr lang="it-IT" sz="2800" b="1" dirty="0">
                <a:solidFill>
                  <a:schemeClr val="bg1"/>
                </a:solidFill>
              </a:rPr>
              <a:t> are </a:t>
            </a:r>
            <a:r>
              <a:rPr lang="it-IT" sz="2800" b="1" dirty="0" err="1">
                <a:solidFill>
                  <a:schemeClr val="bg1"/>
                </a:solidFill>
              </a:rPr>
              <a:t>many</a:t>
            </a:r>
            <a:r>
              <a:rPr lang="it-IT" sz="2800" b="1" dirty="0">
                <a:solidFill>
                  <a:schemeClr val="bg1"/>
                </a:solidFill>
              </a:rPr>
              <a:t> </a:t>
            </a:r>
            <a:r>
              <a:rPr lang="it-IT" sz="2800" b="1" dirty="0" err="1">
                <a:solidFill>
                  <a:schemeClr val="bg1"/>
                </a:solidFill>
              </a:rPr>
              <a:t>plains</a:t>
            </a:r>
            <a:r>
              <a:rPr lang="it-IT" sz="2800" b="1" dirty="0">
                <a:solidFill>
                  <a:schemeClr val="bg1"/>
                </a:solidFill>
              </a:rPr>
              <a:t> in Calabria:Piana di Scalea; Piana di </a:t>
            </a:r>
            <a:r>
              <a:rPr lang="it-IT" sz="2800" b="1" dirty="0" err="1">
                <a:solidFill>
                  <a:schemeClr val="bg1"/>
                </a:solidFill>
              </a:rPr>
              <a:t>Sibari</a:t>
            </a:r>
            <a:r>
              <a:rPr lang="it-IT" sz="2800" b="1" dirty="0">
                <a:solidFill>
                  <a:schemeClr val="bg1"/>
                </a:solidFill>
              </a:rPr>
              <a:t>,</a:t>
            </a:r>
          </a:p>
          <a:p>
            <a:r>
              <a:rPr lang="it-IT" sz="2800" b="1" dirty="0">
                <a:solidFill>
                  <a:schemeClr val="bg1"/>
                </a:solidFill>
              </a:rPr>
              <a:t>Marchesato di Crotone,Piana di Sant'Eufemia, Piana di Palmi and Piana di Locri.</a:t>
            </a:r>
          </a:p>
        </p:txBody>
      </p:sp>
      <p:pic>
        <p:nvPicPr>
          <p:cNvPr id="6" name="Immagine 5" descr="colllllllllllllllllfine v55555gt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1357298"/>
            <a:ext cx="2628900" cy="1743075"/>
          </a:xfrm>
          <a:prstGeom prst="rect">
            <a:avLst/>
          </a:prstGeom>
        </p:spPr>
      </p:pic>
      <p:pic>
        <p:nvPicPr>
          <p:cNvPr id="8" name="Immagine 7" descr="poihvc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70" y="3143248"/>
            <a:ext cx="2857500" cy="174307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 descr="ejfbkqwebv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3074" name="Picture 2" descr="Perché il mare è blu? - FocusJunior.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214470"/>
            <a:ext cx="9144000" cy="9486900"/>
          </a:xfrm>
          <a:prstGeom prst="rect">
            <a:avLst/>
          </a:prstGeom>
          <a:noFill/>
        </p:spPr>
      </p:pic>
      <p:pic>
        <p:nvPicPr>
          <p:cNvPr id="9" name="Immagine 8" descr="parco-villa-romana-santaloe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2500337"/>
            <a:ext cx="0" cy="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2971800" cy="914400"/>
          </a:xfrm>
        </p:spPr>
        <p:txBody>
          <a:bodyPr/>
          <a:lstStyle/>
          <a:p>
            <a:r>
              <a:rPr lang="it-IT" dirty="0" err="1">
                <a:solidFill>
                  <a:schemeClr val="tx1"/>
                </a:solidFill>
              </a:rPr>
              <a:t>Our</a:t>
            </a:r>
            <a:r>
              <a:rPr lang="it-IT" dirty="0">
                <a:solidFill>
                  <a:schemeClr val="tx1"/>
                </a:solidFill>
              </a:rPr>
              <a:t> area</a:t>
            </a:r>
          </a:p>
        </p:txBody>
      </p:sp>
      <p:pic>
        <p:nvPicPr>
          <p:cNvPr id="5" name="Segnaposto contenuto 4" descr="regina pacis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821237" y="2328082"/>
            <a:ext cx="0" cy="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85720" y="1428736"/>
            <a:ext cx="2971800" cy="4206112"/>
          </a:xfrm>
        </p:spPr>
        <p:txBody>
          <a:bodyPr>
            <a:noAutofit/>
          </a:bodyPr>
          <a:lstStyle/>
          <a:p>
            <a:r>
              <a:rPr lang="it-IT" sz="1800" b="1" dirty="0" err="1"/>
              <a:t>Our</a:t>
            </a:r>
            <a:r>
              <a:rPr lang="it-IT" sz="1800" b="1" dirty="0"/>
              <a:t> province </a:t>
            </a:r>
            <a:r>
              <a:rPr lang="it-IT" sz="1800" b="1" dirty="0" err="1"/>
              <a:t>is</a:t>
            </a:r>
            <a:r>
              <a:rPr lang="it-IT" sz="1800" b="1" dirty="0"/>
              <a:t> Vibo Valentia in the </a:t>
            </a:r>
            <a:r>
              <a:rPr lang="it-IT" sz="1800" b="1" dirty="0" err="1"/>
              <a:t>central</a:t>
            </a:r>
            <a:r>
              <a:rPr lang="it-IT" sz="1800" b="1" dirty="0"/>
              <a:t> part </a:t>
            </a:r>
            <a:r>
              <a:rPr lang="it-IT" sz="1800" b="1" dirty="0" err="1"/>
              <a:t>of</a:t>
            </a:r>
            <a:r>
              <a:rPr lang="it-IT" sz="1800" b="1" dirty="0"/>
              <a:t> Calabria. Vibo </a:t>
            </a:r>
            <a:r>
              <a:rPr lang="it-IT" sz="1800" b="1" dirty="0" err="1"/>
              <a:t>has</a:t>
            </a:r>
            <a:r>
              <a:rPr lang="it-IT" sz="1800" b="1" dirty="0"/>
              <a:t> </a:t>
            </a:r>
            <a:r>
              <a:rPr lang="it-IT" sz="1800" b="1" dirty="0" err="1"/>
              <a:t>got</a:t>
            </a:r>
            <a:r>
              <a:rPr lang="it-IT" sz="1800" b="1" dirty="0"/>
              <a:t> 33,000 </a:t>
            </a:r>
            <a:r>
              <a:rPr lang="it-IT" sz="1800" b="1" dirty="0" err="1"/>
              <a:t>inhabitants</a:t>
            </a:r>
            <a:r>
              <a:rPr lang="it-IT" sz="1800" b="1" dirty="0"/>
              <a:t>. </a:t>
            </a:r>
            <a:r>
              <a:rPr lang="it-IT" sz="1800" b="1" dirty="0" err="1"/>
              <a:t>Its</a:t>
            </a:r>
            <a:r>
              <a:rPr lang="it-IT" sz="1800" b="1" dirty="0"/>
              <a:t> </a:t>
            </a:r>
            <a:r>
              <a:rPr lang="it-IT" sz="1800" b="1" dirty="0" err="1"/>
              <a:t>old</a:t>
            </a:r>
            <a:r>
              <a:rPr lang="it-IT" sz="1800" b="1" dirty="0"/>
              <a:t> </a:t>
            </a:r>
            <a:r>
              <a:rPr lang="it-IT" sz="1800" b="1" dirty="0" err="1"/>
              <a:t>name</a:t>
            </a:r>
            <a:r>
              <a:rPr lang="it-IT" sz="1800" b="1" dirty="0"/>
              <a:t> </a:t>
            </a:r>
            <a:r>
              <a:rPr lang="it-IT" sz="1800" b="1" dirty="0" err="1"/>
              <a:t>was</a:t>
            </a:r>
            <a:r>
              <a:rPr lang="it-IT" sz="1800" b="1" dirty="0"/>
              <a:t> </a:t>
            </a:r>
            <a:r>
              <a:rPr lang="it-IT" sz="1800" b="1" dirty="0" err="1"/>
              <a:t>Monteleone</a:t>
            </a:r>
            <a:r>
              <a:rPr lang="it-IT" sz="1800" b="1" dirty="0"/>
              <a:t> and </a:t>
            </a:r>
            <a:r>
              <a:rPr lang="it-IT" sz="1800" b="1" dirty="0" err="1"/>
              <a:t>before</a:t>
            </a:r>
            <a:r>
              <a:rPr lang="it-IT" sz="1800" b="1" dirty="0"/>
              <a:t> </a:t>
            </a:r>
            <a:r>
              <a:rPr lang="it-IT" sz="1800" b="1" dirty="0" err="1"/>
              <a:t>Hipponion</a:t>
            </a:r>
            <a:r>
              <a:rPr lang="it-IT" sz="1800" b="1" dirty="0"/>
              <a:t> </a:t>
            </a:r>
            <a:r>
              <a:rPr lang="it-IT" sz="1800" b="1" dirty="0" err="1"/>
              <a:t>when</a:t>
            </a:r>
            <a:r>
              <a:rPr lang="it-IT" sz="1800" b="1" dirty="0"/>
              <a:t> </a:t>
            </a:r>
            <a:r>
              <a:rPr lang="it-IT" sz="1800" b="1" dirty="0" err="1"/>
              <a:t>it</a:t>
            </a:r>
            <a:r>
              <a:rPr lang="it-IT" sz="1800" b="1" dirty="0"/>
              <a:t> </a:t>
            </a:r>
            <a:r>
              <a:rPr lang="it-IT" sz="1800" b="1" dirty="0" err="1"/>
              <a:t>was</a:t>
            </a:r>
            <a:r>
              <a:rPr lang="it-IT" sz="1800" b="1" dirty="0"/>
              <a:t> a </a:t>
            </a:r>
            <a:r>
              <a:rPr lang="it-IT" sz="1800" b="1" dirty="0" err="1"/>
              <a:t>Greek</a:t>
            </a:r>
            <a:r>
              <a:rPr lang="it-IT" sz="1800" b="1" dirty="0"/>
              <a:t> </a:t>
            </a:r>
            <a:r>
              <a:rPr lang="it-IT" sz="1800" b="1" dirty="0" err="1"/>
              <a:t>colony</a:t>
            </a:r>
            <a:r>
              <a:rPr lang="it-IT" sz="1800" b="1" dirty="0"/>
              <a:t>. </a:t>
            </a:r>
            <a:r>
              <a:rPr lang="it-IT" sz="1800" b="1" dirty="0" err="1"/>
              <a:t>This</a:t>
            </a:r>
            <a:r>
              <a:rPr lang="it-IT" sz="1800" b="1" dirty="0"/>
              <a:t> province </a:t>
            </a:r>
            <a:r>
              <a:rPr lang="it-IT" sz="1800" b="1" dirty="0" err="1"/>
              <a:t>is</a:t>
            </a:r>
            <a:r>
              <a:rPr lang="it-IT" sz="1800" b="1" dirty="0"/>
              <a:t> </a:t>
            </a:r>
            <a:r>
              <a:rPr lang="it-IT" sz="1800" b="1" dirty="0" err="1"/>
              <a:t>made</a:t>
            </a:r>
            <a:r>
              <a:rPr lang="it-IT" sz="1800" b="1" dirty="0"/>
              <a:t> up </a:t>
            </a:r>
            <a:r>
              <a:rPr lang="it-IT" sz="1800" b="1" dirty="0" err="1"/>
              <a:t>of</a:t>
            </a:r>
            <a:r>
              <a:rPr lang="it-IT" sz="1800" b="1" dirty="0"/>
              <a:t> 40 </a:t>
            </a:r>
            <a:r>
              <a:rPr lang="it-IT" sz="1800" b="1" dirty="0" err="1"/>
              <a:t>municipalities</a:t>
            </a:r>
            <a:r>
              <a:rPr lang="it-IT" sz="1800" b="1" dirty="0"/>
              <a:t>. The </a:t>
            </a:r>
            <a:r>
              <a:rPr lang="it-IT" sz="1800" b="1" dirty="0" err="1"/>
              <a:t>highest</a:t>
            </a:r>
            <a:r>
              <a:rPr lang="it-IT" sz="1800" b="1" dirty="0"/>
              <a:t> mountain in </a:t>
            </a:r>
            <a:r>
              <a:rPr lang="it-IT" sz="1800" b="1" dirty="0" err="1"/>
              <a:t>this</a:t>
            </a:r>
            <a:r>
              <a:rPr lang="it-IT" sz="1800" b="1" dirty="0"/>
              <a:t> area </a:t>
            </a:r>
            <a:r>
              <a:rPr lang="it-IT" sz="1800" b="1" dirty="0" err="1"/>
              <a:t>is</a:t>
            </a:r>
            <a:r>
              <a:rPr lang="it-IT" sz="1800" b="1" dirty="0"/>
              <a:t> Monte Pecoraro and the </a:t>
            </a:r>
            <a:r>
              <a:rPr lang="it-IT" sz="1800" b="1" dirty="0" err="1"/>
              <a:t>most</a:t>
            </a:r>
            <a:r>
              <a:rPr lang="it-IT" sz="1800" b="1" dirty="0"/>
              <a:t> </a:t>
            </a:r>
            <a:r>
              <a:rPr lang="it-IT" sz="1800" b="1" dirty="0" err="1"/>
              <a:t>important</a:t>
            </a:r>
            <a:r>
              <a:rPr lang="it-IT" sz="1800" b="1" dirty="0"/>
              <a:t> </a:t>
            </a:r>
            <a:r>
              <a:rPr lang="it-IT" sz="1800" b="1" dirty="0" err="1"/>
              <a:t>river</a:t>
            </a:r>
            <a:r>
              <a:rPr lang="it-IT" sz="1800" b="1" dirty="0"/>
              <a:t> </a:t>
            </a:r>
            <a:r>
              <a:rPr lang="it-IT" sz="1800" b="1" dirty="0" err="1"/>
              <a:t>is</a:t>
            </a:r>
            <a:r>
              <a:rPr lang="it-IT" sz="1800" b="1" dirty="0"/>
              <a:t> </a:t>
            </a:r>
            <a:r>
              <a:rPr lang="it-IT" sz="1800" b="1" dirty="0" err="1"/>
              <a:t>Mesima</a:t>
            </a:r>
            <a:r>
              <a:rPr lang="it-IT" sz="1800" b="1" dirty="0"/>
              <a:t>. </a:t>
            </a:r>
            <a:r>
              <a:rPr lang="it-IT" sz="1800" b="1" dirty="0" err="1"/>
              <a:t>Turism</a:t>
            </a:r>
            <a:r>
              <a:rPr lang="it-IT" sz="1800" b="1" dirty="0"/>
              <a:t> </a:t>
            </a:r>
            <a:r>
              <a:rPr lang="it-IT" sz="1800" b="1" dirty="0" err="1"/>
              <a:t>is</a:t>
            </a:r>
            <a:r>
              <a:rPr lang="it-IT" sz="1800" b="1" dirty="0"/>
              <a:t> </a:t>
            </a:r>
            <a:r>
              <a:rPr lang="it-IT" sz="1800" b="1" dirty="0" err="1"/>
              <a:t>very</a:t>
            </a:r>
            <a:r>
              <a:rPr lang="it-IT" sz="1800" b="1" dirty="0"/>
              <a:t> </a:t>
            </a:r>
            <a:r>
              <a:rPr lang="it-IT" sz="1800" b="1" dirty="0" err="1"/>
              <a:t>developedi</a:t>
            </a:r>
            <a:r>
              <a:rPr lang="it-IT" sz="1800" b="1" dirty="0"/>
              <a:t> in some </a:t>
            </a:r>
            <a:r>
              <a:rPr lang="it-IT" sz="1800" b="1" dirty="0" err="1"/>
              <a:t>places</a:t>
            </a:r>
            <a:r>
              <a:rPr lang="it-IT" sz="1800" b="1" dirty="0"/>
              <a:t> </a:t>
            </a:r>
            <a:r>
              <a:rPr lang="it-IT" sz="1800" b="1" dirty="0" err="1"/>
              <a:t>such</a:t>
            </a:r>
            <a:r>
              <a:rPr lang="it-IT" sz="1800" b="1" dirty="0"/>
              <a:t> </a:t>
            </a:r>
            <a:r>
              <a:rPr lang="it-IT" sz="1800" b="1" dirty="0" err="1"/>
              <a:t>as</a:t>
            </a:r>
            <a:r>
              <a:rPr lang="it-IT" sz="1800" b="1" dirty="0"/>
              <a:t> Tropea, Capo Vaticano and Pizzo </a:t>
            </a:r>
            <a:r>
              <a:rPr lang="it-IT" sz="1800" b="1" dirty="0" err="1"/>
              <a:t>for</a:t>
            </a:r>
            <a:r>
              <a:rPr lang="it-IT" sz="1800" b="1" dirty="0"/>
              <a:t> the beautiful </a:t>
            </a:r>
            <a:r>
              <a:rPr lang="it-IT" sz="1800" b="1" dirty="0" err="1"/>
              <a:t>beaches</a:t>
            </a:r>
            <a:r>
              <a:rPr lang="it-IT" sz="1800" b="1" dirty="0"/>
              <a:t> and Serra San Bruno and </a:t>
            </a:r>
            <a:r>
              <a:rPr lang="it-IT" sz="1800" b="1" dirty="0" err="1"/>
              <a:t>Mongiana</a:t>
            </a:r>
            <a:r>
              <a:rPr lang="it-IT" sz="1800" b="1" dirty="0"/>
              <a:t> </a:t>
            </a:r>
            <a:r>
              <a:rPr lang="it-IT" sz="1800" b="1" dirty="0" err="1"/>
              <a:t>for</a:t>
            </a:r>
            <a:r>
              <a:rPr lang="it-IT" sz="1800" b="1" dirty="0"/>
              <a:t> the </a:t>
            </a:r>
            <a:r>
              <a:rPr lang="it-IT" sz="1800" b="1" dirty="0" err="1"/>
              <a:t>magnificent</a:t>
            </a:r>
            <a:r>
              <a:rPr lang="it-IT" sz="1800" b="1" dirty="0"/>
              <a:t> </a:t>
            </a:r>
            <a:r>
              <a:rPr lang="it-IT" sz="1800" b="1" dirty="0" err="1"/>
              <a:t>forests</a:t>
            </a:r>
            <a:r>
              <a:rPr lang="it-IT" sz="1800" b="1" dirty="0"/>
              <a:t>.</a:t>
            </a:r>
          </a:p>
        </p:txBody>
      </p:sp>
      <p:pic>
        <p:nvPicPr>
          <p:cNvPr id="6" name="Immagine 5" descr="vibo ogg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0694" y="4000537"/>
            <a:ext cx="0" cy="0"/>
          </a:xfrm>
          <a:prstGeom prst="rect">
            <a:avLst/>
          </a:prstGeom>
        </p:spPr>
      </p:pic>
      <p:pic>
        <p:nvPicPr>
          <p:cNvPr id="7" name="Immagine 6" descr="mura-greche-hipponi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 flipV="1">
            <a:off x="3740462" y="240008"/>
            <a:ext cx="0" cy="0"/>
          </a:xfrm>
          <a:prstGeom prst="rect">
            <a:avLst/>
          </a:prstGeom>
        </p:spPr>
      </p:pic>
      <p:pic>
        <p:nvPicPr>
          <p:cNvPr id="8" name="Immagine 7" descr="castello jp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72132" y="1071561"/>
            <a:ext cx="0" cy="0"/>
          </a:xfrm>
          <a:prstGeom prst="rect">
            <a:avLst/>
          </a:prstGeom>
        </p:spPr>
      </p:pic>
      <p:pic>
        <p:nvPicPr>
          <p:cNvPr id="10" name="Immagine 9" descr="vibo romana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2928934"/>
            <a:ext cx="0" cy="0"/>
          </a:xfrm>
          <a:prstGeom prst="rect">
            <a:avLst/>
          </a:prstGeom>
        </p:spPr>
      </p:pic>
      <p:pic>
        <p:nvPicPr>
          <p:cNvPr id="11" name="Immagine 10" descr="madonnina di tropea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4876" y="642918"/>
            <a:ext cx="3171825" cy="1781175"/>
          </a:xfrm>
          <a:prstGeom prst="rect">
            <a:avLst/>
          </a:prstGeom>
        </p:spPr>
      </p:pic>
      <p:pic>
        <p:nvPicPr>
          <p:cNvPr id="12" name="Immagine 11" descr="calabreat-Serra-San-Bruno-her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29388" y="2000240"/>
            <a:ext cx="2000232" cy="1428760"/>
          </a:xfrm>
          <a:prstGeom prst="rect">
            <a:avLst/>
          </a:prstGeom>
        </p:spPr>
      </p:pic>
      <p:pic>
        <p:nvPicPr>
          <p:cNvPr id="13" name="Immagine 12" descr="M ONGIAANAAAA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00496" y="2428868"/>
            <a:ext cx="2466975" cy="1847850"/>
          </a:xfrm>
          <a:prstGeom prst="rect">
            <a:avLst/>
          </a:prstGeom>
        </p:spPr>
      </p:pic>
      <p:pic>
        <p:nvPicPr>
          <p:cNvPr id="14" name="Immagine 13" descr="ejfbkqwebv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3429000"/>
            <a:ext cx="2143125" cy="2143125"/>
          </a:xfrm>
          <a:prstGeom prst="rect">
            <a:avLst/>
          </a:prstGeom>
        </p:spPr>
      </p:pic>
      <p:pic>
        <p:nvPicPr>
          <p:cNvPr id="15" name="Immagine 14" descr="umoooooooooooooaaaaaaaaaaaaaaa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214678" y="4286256"/>
            <a:ext cx="3214678" cy="2060252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rianel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0"/>
            <a:ext cx="9144000" cy="685804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3008313" cy="1162050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Sorianello, our village 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 flipV="1">
            <a:off x="3575050" y="6143643"/>
            <a:ext cx="68256" cy="7143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Sorianello </a:t>
            </a:r>
            <a:r>
              <a:rPr lang="it-IT" sz="2000" b="1" dirty="0" err="1">
                <a:solidFill>
                  <a:schemeClr val="bg1"/>
                </a:solidFill>
              </a:rPr>
              <a:t>is</a:t>
            </a:r>
            <a:r>
              <a:rPr lang="it-IT" sz="2000" b="1" dirty="0">
                <a:solidFill>
                  <a:schemeClr val="bg1"/>
                </a:solidFill>
              </a:rPr>
              <a:t> on a </a:t>
            </a:r>
            <a:r>
              <a:rPr lang="it-IT" sz="2000" b="1" dirty="0" err="1">
                <a:solidFill>
                  <a:schemeClr val="bg1"/>
                </a:solidFill>
              </a:rPr>
              <a:t>hill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it-IT" sz="2000" b="1" dirty="0" err="1">
                <a:solidFill>
                  <a:schemeClr val="bg1"/>
                </a:solidFill>
              </a:rPr>
              <a:t>between</a:t>
            </a:r>
            <a:r>
              <a:rPr lang="it-IT" sz="2000" b="1" dirty="0">
                <a:solidFill>
                  <a:schemeClr val="bg1"/>
                </a:solidFill>
              </a:rPr>
              <a:t> Soriano Calabro and Serra San Bruno.   </a:t>
            </a:r>
            <a:r>
              <a:rPr lang="it-IT" sz="2000" b="1" dirty="0" err="1">
                <a:solidFill>
                  <a:schemeClr val="bg1"/>
                </a:solidFill>
              </a:rPr>
              <a:t>About</a:t>
            </a:r>
            <a:r>
              <a:rPr lang="it-IT" sz="2000" b="1" dirty="0">
                <a:solidFill>
                  <a:schemeClr val="bg1"/>
                </a:solidFill>
              </a:rPr>
              <a:t> 1,000 </a:t>
            </a:r>
            <a:r>
              <a:rPr lang="it-IT" sz="2000" b="1" dirty="0" err="1">
                <a:solidFill>
                  <a:schemeClr val="bg1"/>
                </a:solidFill>
              </a:rPr>
              <a:t>inhabitants</a:t>
            </a:r>
            <a:r>
              <a:rPr lang="it-IT" sz="2000" b="1" dirty="0">
                <a:solidFill>
                  <a:schemeClr val="bg1"/>
                </a:solidFill>
              </a:rPr>
              <a:t> live </a:t>
            </a:r>
            <a:r>
              <a:rPr lang="it-IT" sz="2000" b="1" dirty="0" err="1">
                <a:solidFill>
                  <a:schemeClr val="bg1"/>
                </a:solidFill>
              </a:rPr>
              <a:t>here</a:t>
            </a:r>
            <a:r>
              <a:rPr lang="it-IT" sz="2000" b="1" dirty="0">
                <a:solidFill>
                  <a:schemeClr val="bg1"/>
                </a:solidFill>
              </a:rPr>
              <a:t>. </a:t>
            </a:r>
            <a:r>
              <a:rPr lang="it-IT" sz="2000" b="1" dirty="0" err="1">
                <a:solidFill>
                  <a:schemeClr val="bg1"/>
                </a:solidFill>
              </a:rPr>
              <a:t>There</a:t>
            </a:r>
            <a:r>
              <a:rPr lang="it-IT" sz="2000" b="1" dirty="0">
                <a:solidFill>
                  <a:schemeClr val="bg1"/>
                </a:solidFill>
              </a:rPr>
              <a:t> are 5 </a:t>
            </a:r>
            <a:r>
              <a:rPr lang="it-IT" sz="2000" b="1" dirty="0" err="1">
                <a:solidFill>
                  <a:schemeClr val="bg1"/>
                </a:solidFill>
              </a:rPr>
              <a:t>churches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it-IT" sz="2000" b="1" dirty="0" err="1">
                <a:solidFill>
                  <a:schemeClr val="bg1"/>
                </a:solidFill>
              </a:rPr>
              <a:t>which</a:t>
            </a:r>
            <a:r>
              <a:rPr lang="it-IT" sz="2000" b="1" dirty="0">
                <a:solidFill>
                  <a:schemeClr val="bg1"/>
                </a:solidFill>
              </a:rPr>
              <a:t> are: Santa Maria del Soccorso, San Giovanni Battista, San Nicola alla Bastia, the </a:t>
            </a:r>
            <a:r>
              <a:rPr lang="it-IT" sz="2000" b="1" dirty="0" err="1">
                <a:solidFill>
                  <a:schemeClr val="bg1"/>
                </a:solidFill>
              </a:rPr>
              <a:t>small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it-IT" sz="2000" b="1" dirty="0" err="1">
                <a:solidFill>
                  <a:schemeClr val="bg1"/>
                </a:solidFill>
              </a:rPr>
              <a:t>church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it-IT" sz="2000" b="1" dirty="0" err="1">
                <a:solidFill>
                  <a:schemeClr val="bg1"/>
                </a:solidFill>
              </a:rPr>
              <a:t>of</a:t>
            </a:r>
            <a:r>
              <a:rPr lang="it-IT" sz="2000" b="1" dirty="0">
                <a:solidFill>
                  <a:schemeClr val="bg1"/>
                </a:solidFill>
              </a:rPr>
              <a:t> San Bruno and the </a:t>
            </a:r>
            <a:r>
              <a:rPr lang="it-IT" sz="2000" b="1" dirty="0" err="1">
                <a:solidFill>
                  <a:schemeClr val="bg1"/>
                </a:solidFill>
              </a:rPr>
              <a:t>most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it-IT" sz="2000" b="1" dirty="0" err="1">
                <a:solidFill>
                  <a:schemeClr val="bg1"/>
                </a:solidFill>
              </a:rPr>
              <a:t>recent</a:t>
            </a:r>
            <a:r>
              <a:rPr lang="it-IT" sz="2000" b="1" dirty="0">
                <a:solidFill>
                  <a:schemeClr val="bg1"/>
                </a:solidFill>
              </a:rPr>
              <a:t> Cristo Redentore in the </a:t>
            </a:r>
            <a:r>
              <a:rPr lang="it-IT" sz="2000" b="1" dirty="0" err="1">
                <a:solidFill>
                  <a:schemeClr val="bg1"/>
                </a:solidFill>
              </a:rPr>
              <a:t>district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it-IT" sz="2000" b="1" dirty="0" err="1">
                <a:solidFill>
                  <a:schemeClr val="bg1"/>
                </a:solidFill>
              </a:rPr>
              <a:t>of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it-IT" sz="2000" b="1" dirty="0" err="1">
                <a:solidFill>
                  <a:schemeClr val="bg1"/>
                </a:solidFill>
              </a:rPr>
              <a:t>Savini</a:t>
            </a:r>
            <a:r>
              <a:rPr lang="it-IT" sz="2000" b="1" dirty="0">
                <a:solidFill>
                  <a:schemeClr val="bg1"/>
                </a:solidFill>
              </a:rPr>
              <a:t>. </a:t>
            </a:r>
            <a:r>
              <a:rPr lang="it-IT" sz="2000" b="1" dirty="0" err="1">
                <a:solidFill>
                  <a:schemeClr val="bg1"/>
                </a:solidFill>
              </a:rPr>
              <a:t>There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it-IT" sz="2000" b="1" dirty="0" err="1">
                <a:solidFill>
                  <a:schemeClr val="bg1"/>
                </a:solidFill>
              </a:rPr>
              <a:t>is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it-IT" sz="2000" b="1" dirty="0" err="1">
                <a:solidFill>
                  <a:schemeClr val="bg1"/>
                </a:solidFill>
              </a:rPr>
              <a:t>an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it-IT" sz="2000" b="1" dirty="0" err="1">
                <a:solidFill>
                  <a:schemeClr val="bg1"/>
                </a:solidFill>
              </a:rPr>
              <a:t>affluent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it-IT" sz="2000" b="1" dirty="0" err="1">
                <a:solidFill>
                  <a:schemeClr val="bg1"/>
                </a:solidFill>
              </a:rPr>
              <a:t>of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it-IT" sz="2000" b="1" dirty="0" err="1">
                <a:solidFill>
                  <a:schemeClr val="bg1"/>
                </a:solidFill>
              </a:rPr>
              <a:t>Mesima</a:t>
            </a:r>
            <a:r>
              <a:rPr lang="it-IT" sz="2000" b="1" dirty="0">
                <a:solidFill>
                  <a:schemeClr val="bg1"/>
                </a:solidFill>
              </a:rPr>
              <a:t>, Cornacchia, </a:t>
            </a:r>
            <a:r>
              <a:rPr lang="it-IT" sz="2000" b="1" dirty="0" err="1">
                <a:solidFill>
                  <a:schemeClr val="bg1"/>
                </a:solidFill>
              </a:rPr>
              <a:t>which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it-IT" sz="2000" b="1" dirty="0" err="1">
                <a:solidFill>
                  <a:schemeClr val="bg1"/>
                </a:solidFill>
              </a:rPr>
              <a:t>runs</a:t>
            </a:r>
            <a:r>
              <a:rPr lang="it-IT" sz="2000" b="1" dirty="0">
                <a:solidFill>
                  <a:schemeClr val="bg1"/>
                </a:solidFill>
              </a:rPr>
              <a:t> in “Valle dei Mulini”.</a:t>
            </a:r>
          </a:p>
        </p:txBody>
      </p:sp>
      <p:sp>
        <p:nvSpPr>
          <p:cNvPr id="2052" name="AutoShape 4" descr="Sorianello (VV) | Chiesa di Cristo Redent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4" name="AutoShape 6" descr="Sorianello (VV) | Chiesa di Cristo Redent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6" name="AutoShape 8" descr="Sorianello (VV) | Chiesa di Cristo Redent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366</Words>
  <Application>Microsoft Office PowerPoint</Application>
  <PresentationFormat>Presentazione su schermo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Arial Rounded MT Bold</vt:lpstr>
      <vt:lpstr>Calibri</vt:lpstr>
      <vt:lpstr>Tema di Office</vt:lpstr>
      <vt:lpstr>Lavoro di gruppo a cura della classe II C</vt:lpstr>
      <vt:lpstr>Calabria</vt:lpstr>
      <vt:lpstr>What is Calabria?</vt:lpstr>
      <vt:lpstr>How many provinces are there in Calabria?</vt:lpstr>
      <vt:lpstr>The lakes </vt:lpstr>
      <vt:lpstr>The plains</vt:lpstr>
      <vt:lpstr>Our area</vt:lpstr>
      <vt:lpstr>Sorianello, our village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Calabria</dc:title>
  <dc:creator>sorianello</dc:creator>
  <cp:lastModifiedBy>Maria Domenica Criniti</cp:lastModifiedBy>
  <cp:revision>18</cp:revision>
  <dcterms:created xsi:type="dcterms:W3CDTF">2024-03-26T09:17:22Z</dcterms:created>
  <dcterms:modified xsi:type="dcterms:W3CDTF">2024-06-07T08:34:54Z</dcterms:modified>
</cp:coreProperties>
</file>