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9" r:id="rId9"/>
    <p:sldId id="263" r:id="rId10"/>
    <p:sldId id="264" r:id="rId11"/>
    <p:sldId id="265" r:id="rId12"/>
    <p:sldId id="266" r:id="rId13"/>
    <p:sldId id="267" r:id="rId14"/>
    <p:sldId id="268" r:id="rId15"/>
    <p:sldId id="270" r:id="rId16"/>
    <p:sldId id="271" r:id="rId17"/>
    <p:sldId id="272" r:id="rId18"/>
    <p:sldId id="273" r:id="rId19"/>
  </p:sldIdLst>
  <p:sldSz cx="18288000" cy="10287000"/>
  <p:notesSz cx="6858000" cy="9144000"/>
  <p:embeddedFontLst>
    <p:embeddedFont>
      <p:font typeface="Nanum Square" panose="020B0604020202020204" charset="-127"/>
      <p:regular r:id="rId20"/>
    </p:embeddedFont>
    <p:embeddedFont>
      <p:font typeface="Nanum Square Bold" panose="020B0604020202020204" charset="-127"/>
      <p:regular r:id="rId21"/>
    </p:embeddedFont>
    <p:embeddedFont>
      <p:font typeface="Calibri (MS) Light" panose="020B0604020202020204" charset="0"/>
      <p:regular r:id="rId22"/>
    </p:embeddedFont>
    <p:embeddedFont>
      <p:font typeface="Glacial Indifference Bold" panose="020B0604020202020204" charset="0"/>
      <p:regular r:id="rId23"/>
    </p:embeddedFont>
    <p:embeddedFont>
      <p:font typeface="IBM Plex Sans" panose="020B0503050203000203" pitchFamily="3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1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asicelebri.it/argomento/seminare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rasicelebri.it/argomento/lotta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6A6A6">
                <a:alpha val="100000"/>
              </a:srgbClr>
            </a:gs>
            <a:gs pos="100000">
              <a:srgbClr val="FFFFFF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99884" y="110258"/>
            <a:ext cx="14173645" cy="1349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414"/>
              </a:lnSpc>
            </a:pPr>
            <a:r>
              <a:rPr lang="en-US" sz="9298">
                <a:solidFill>
                  <a:srgbClr val="45B64B"/>
                </a:solidFill>
                <a:latin typeface="Glacial Indifference Bold"/>
              </a:rPr>
              <a:t>UN ALBERO PER IL FUTURO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999884" y="1263399"/>
            <a:ext cx="14173645" cy="639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96"/>
              </a:lnSpc>
            </a:pPr>
            <a:r>
              <a:rPr lang="en-US" sz="3711">
                <a:solidFill>
                  <a:srgbClr val="0F4466"/>
                </a:solidFill>
                <a:latin typeface="Nanum Square"/>
              </a:rPr>
              <a:t>Consegna della talea dell’albero del Giudice Giovanni Falcone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004097" y="2729569"/>
            <a:ext cx="6279806" cy="10287000"/>
            <a:chOff x="0" y="0"/>
            <a:chExt cx="8373075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5247656"/>
              <a:ext cx="8373075" cy="8468344"/>
            </a:xfrm>
            <a:custGeom>
              <a:avLst/>
              <a:gdLst/>
              <a:ahLst/>
              <a:cxnLst/>
              <a:rect l="l" t="t" r="r" b="b"/>
              <a:pathLst>
                <a:path w="8373075" h="8468344">
                  <a:moveTo>
                    <a:pt x="0" y="0"/>
                  </a:moveTo>
                  <a:lnTo>
                    <a:pt x="8373075" y="0"/>
                  </a:lnTo>
                  <a:lnTo>
                    <a:pt x="8373075" y="8468344"/>
                  </a:lnTo>
                  <a:lnTo>
                    <a:pt x="0" y="84683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6" name="Freeform 6"/>
            <p:cNvSpPr/>
            <p:nvPr/>
          </p:nvSpPr>
          <p:spPr>
            <a:xfrm>
              <a:off x="1393786" y="0"/>
              <a:ext cx="5585503" cy="5887223"/>
            </a:xfrm>
            <a:custGeom>
              <a:avLst/>
              <a:gdLst/>
              <a:ahLst/>
              <a:cxnLst/>
              <a:rect l="l" t="t" r="r" b="b"/>
              <a:pathLst>
                <a:path w="5585503" h="5887223">
                  <a:moveTo>
                    <a:pt x="0" y="0"/>
                  </a:moveTo>
                  <a:lnTo>
                    <a:pt x="5585503" y="0"/>
                  </a:lnTo>
                  <a:lnTo>
                    <a:pt x="5585503" y="5887223"/>
                  </a:lnTo>
                  <a:lnTo>
                    <a:pt x="0" y="58872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7" name="Freeform 7"/>
          <p:cNvSpPr/>
          <p:nvPr/>
        </p:nvSpPr>
        <p:spPr>
          <a:xfrm>
            <a:off x="269306" y="8843358"/>
            <a:ext cx="1152284" cy="1295743"/>
          </a:xfrm>
          <a:custGeom>
            <a:avLst/>
            <a:gdLst/>
            <a:ahLst/>
            <a:cxnLst/>
            <a:rect l="l" t="t" r="r" b="b"/>
            <a:pathLst>
              <a:path w="1152284" h="1295743">
                <a:moveTo>
                  <a:pt x="0" y="0"/>
                </a:moveTo>
                <a:lnTo>
                  <a:pt x="1152284" y="0"/>
                </a:lnTo>
                <a:lnTo>
                  <a:pt x="1152284" y="1295744"/>
                </a:lnTo>
                <a:lnTo>
                  <a:pt x="0" y="12957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TextBox 8"/>
          <p:cNvSpPr txBox="1"/>
          <p:nvPr/>
        </p:nvSpPr>
        <p:spPr>
          <a:xfrm>
            <a:off x="1572603" y="9048066"/>
            <a:ext cx="2473681" cy="848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95"/>
              </a:lnSpc>
            </a:pPr>
            <a:r>
              <a:rPr lang="en-US" sz="1639">
                <a:solidFill>
                  <a:srgbClr val="000000"/>
                </a:solidFill>
                <a:latin typeface="Nanum Square"/>
              </a:rPr>
              <a:t>Istituto OmniComprensivo</a:t>
            </a:r>
          </a:p>
          <a:p>
            <a:pPr algn="l">
              <a:lnSpc>
                <a:spcPts val="2295"/>
              </a:lnSpc>
            </a:pPr>
            <a:r>
              <a:rPr lang="en-US" sz="1639">
                <a:solidFill>
                  <a:srgbClr val="000000"/>
                </a:solidFill>
                <a:latin typeface="Nanum Square Bold"/>
              </a:rPr>
              <a:t>Ferrari - Machiavelli</a:t>
            </a:r>
          </a:p>
          <a:p>
            <a:pPr marL="0" lvl="0" indent="0" algn="l">
              <a:lnSpc>
                <a:spcPts val="2295"/>
              </a:lnSpc>
              <a:spcBef>
                <a:spcPct val="0"/>
              </a:spcBef>
            </a:pPr>
            <a:r>
              <a:rPr lang="en-US" sz="1639">
                <a:solidFill>
                  <a:srgbClr val="000000"/>
                </a:solidFill>
                <a:latin typeface="Nanum Square"/>
              </a:rPr>
              <a:t>Soriano Calabro (VV)</a:t>
            </a:r>
          </a:p>
        </p:txBody>
      </p:sp>
      <p:sp>
        <p:nvSpPr>
          <p:cNvPr id="9" name="Freeform 9"/>
          <p:cNvSpPr/>
          <p:nvPr/>
        </p:nvSpPr>
        <p:spPr>
          <a:xfrm>
            <a:off x="16511486" y="8643474"/>
            <a:ext cx="1495627" cy="1495627"/>
          </a:xfrm>
          <a:custGeom>
            <a:avLst/>
            <a:gdLst/>
            <a:ahLst/>
            <a:cxnLst/>
            <a:rect l="l" t="t" r="r" b="b"/>
            <a:pathLst>
              <a:path w="1495627" h="1495627">
                <a:moveTo>
                  <a:pt x="0" y="0"/>
                </a:moveTo>
                <a:lnTo>
                  <a:pt x="1495628" y="0"/>
                </a:lnTo>
                <a:lnTo>
                  <a:pt x="1495628" y="1495628"/>
                </a:lnTo>
                <a:lnTo>
                  <a:pt x="0" y="14956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TextBox 10"/>
          <p:cNvSpPr txBox="1"/>
          <p:nvPr/>
        </p:nvSpPr>
        <p:spPr>
          <a:xfrm>
            <a:off x="4534207" y="6187164"/>
            <a:ext cx="9104999" cy="3951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9172"/>
              </a:lnSpc>
            </a:pPr>
            <a:r>
              <a:rPr lang="en-US" sz="13694">
                <a:solidFill>
                  <a:srgbClr val="FF3131"/>
                </a:solidFill>
                <a:latin typeface="Glacial Indifference Bold"/>
              </a:rPr>
              <a:t>BENVENUTI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807893" y="5464048"/>
            <a:ext cx="9131495" cy="1351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34"/>
              </a:lnSpc>
            </a:pPr>
            <a:r>
              <a:rPr lang="en-US" sz="3810">
                <a:solidFill>
                  <a:srgbClr val="0F4466"/>
                </a:solidFill>
                <a:latin typeface="Nanum Square Bold"/>
              </a:rPr>
              <a:t>Ruderi San Domenico</a:t>
            </a:r>
          </a:p>
          <a:p>
            <a:pPr algn="l">
              <a:lnSpc>
                <a:spcPts val="5334"/>
              </a:lnSpc>
            </a:pPr>
            <a:r>
              <a:rPr lang="en-US" sz="3810">
                <a:solidFill>
                  <a:srgbClr val="0F4466"/>
                </a:solidFill>
                <a:latin typeface="Nanum Square"/>
              </a:rPr>
              <a:t>Soriano Calabro (VV)</a:t>
            </a:r>
          </a:p>
        </p:txBody>
      </p:sp>
      <p:sp>
        <p:nvSpPr>
          <p:cNvPr id="12" name="AutoShape 12"/>
          <p:cNvSpPr/>
          <p:nvPr/>
        </p:nvSpPr>
        <p:spPr>
          <a:xfrm flipV="1">
            <a:off x="1103030" y="1251153"/>
            <a:ext cx="14927674" cy="0"/>
          </a:xfrm>
          <a:prstGeom prst="line">
            <a:avLst/>
          </a:prstGeom>
          <a:ln w="28575" cap="flat">
            <a:solidFill>
              <a:srgbClr val="0F446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it-IT"/>
          </a:p>
        </p:txBody>
      </p:sp>
      <p:sp>
        <p:nvSpPr>
          <p:cNvPr id="13" name="TextBox 13"/>
          <p:cNvSpPr txBox="1"/>
          <p:nvPr/>
        </p:nvSpPr>
        <p:spPr>
          <a:xfrm>
            <a:off x="4794642" y="5512435"/>
            <a:ext cx="9131495" cy="674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34"/>
              </a:lnSpc>
            </a:pPr>
            <a:r>
              <a:rPr lang="en-US" sz="3810">
                <a:solidFill>
                  <a:srgbClr val="0F4466"/>
                </a:solidFill>
                <a:latin typeface="Nanum Square Bold"/>
              </a:rPr>
              <a:t>16 Maggio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BF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59445" y="0"/>
            <a:ext cx="14569110" cy="10911706"/>
          </a:xfrm>
          <a:custGeom>
            <a:avLst/>
            <a:gdLst/>
            <a:ahLst/>
            <a:cxnLst/>
            <a:rect l="l" t="t" r="r" b="b"/>
            <a:pathLst>
              <a:path w="14569110" h="10911706">
                <a:moveTo>
                  <a:pt x="0" y="0"/>
                </a:moveTo>
                <a:lnTo>
                  <a:pt x="14569110" y="0"/>
                </a:lnTo>
                <a:lnTo>
                  <a:pt x="14569110" y="10911706"/>
                </a:lnTo>
                <a:lnTo>
                  <a:pt x="0" y="109117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43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" name="Group 3"/>
          <p:cNvGrpSpPr/>
          <p:nvPr/>
        </p:nvGrpSpPr>
        <p:grpSpPr>
          <a:xfrm>
            <a:off x="1637033" y="-55542"/>
            <a:ext cx="222412" cy="10733384"/>
            <a:chOff x="0" y="0"/>
            <a:chExt cx="58578" cy="28268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578" cy="2826900"/>
            </a:xfrm>
            <a:custGeom>
              <a:avLst/>
              <a:gdLst/>
              <a:ahLst/>
              <a:cxnLst/>
              <a:rect l="l" t="t" r="r" b="b"/>
              <a:pathLst>
                <a:path w="58578" h="2826900">
                  <a:moveTo>
                    <a:pt x="0" y="0"/>
                  </a:moveTo>
                  <a:lnTo>
                    <a:pt x="58578" y="0"/>
                  </a:lnTo>
                  <a:lnTo>
                    <a:pt x="58578" y="2826900"/>
                  </a:lnTo>
                  <a:lnTo>
                    <a:pt x="0" y="2826900"/>
                  </a:lnTo>
                  <a:close/>
                </a:path>
              </a:pathLst>
            </a:custGeom>
            <a:solidFill>
              <a:srgbClr val="0F4466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8578" cy="2864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95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317349" y="-223192"/>
            <a:ext cx="222412" cy="10733384"/>
            <a:chOff x="0" y="0"/>
            <a:chExt cx="58578" cy="28268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8578" cy="2826900"/>
            </a:xfrm>
            <a:custGeom>
              <a:avLst/>
              <a:gdLst/>
              <a:ahLst/>
              <a:cxnLst/>
              <a:rect l="l" t="t" r="r" b="b"/>
              <a:pathLst>
                <a:path w="58578" h="2826900">
                  <a:moveTo>
                    <a:pt x="0" y="0"/>
                  </a:moveTo>
                  <a:lnTo>
                    <a:pt x="58578" y="0"/>
                  </a:lnTo>
                  <a:lnTo>
                    <a:pt x="58578" y="2826900"/>
                  </a:lnTo>
                  <a:lnTo>
                    <a:pt x="0" y="2826900"/>
                  </a:lnTo>
                  <a:close/>
                </a:path>
              </a:pathLst>
            </a:custGeom>
            <a:solidFill>
              <a:srgbClr val="0F4466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58578" cy="28649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95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BF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86484" y="2876969"/>
            <a:ext cx="13308783" cy="9146764"/>
          </a:xfrm>
          <a:custGeom>
            <a:avLst/>
            <a:gdLst/>
            <a:ahLst/>
            <a:cxnLst/>
            <a:rect l="l" t="t" r="r" b="b"/>
            <a:pathLst>
              <a:path w="13308783" h="9146764">
                <a:moveTo>
                  <a:pt x="0" y="0"/>
                </a:moveTo>
                <a:lnTo>
                  <a:pt x="13308783" y="0"/>
                </a:lnTo>
                <a:lnTo>
                  <a:pt x="13308783" y="9146763"/>
                </a:lnTo>
                <a:lnTo>
                  <a:pt x="0" y="91467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TextBox 3"/>
          <p:cNvSpPr txBox="1"/>
          <p:nvPr/>
        </p:nvSpPr>
        <p:spPr>
          <a:xfrm>
            <a:off x="373887" y="586524"/>
            <a:ext cx="14291498" cy="3857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01"/>
              </a:lnSpc>
            </a:pPr>
            <a:r>
              <a:rPr lang="en-US" sz="3006" spc="-24">
                <a:solidFill>
                  <a:srgbClr val="0F4466"/>
                </a:solidFill>
                <a:latin typeface="Nanum Square"/>
              </a:rPr>
              <a:t>Se ne parla tanto anche e soprattutto a scuola e, noi (bambini e ragazzi) assieme ai nostri insegnanti, abbiamo ben presenti le conseguenze che ne possono derivare se ognuno di noi non si impegna con azioni concrete. </a:t>
            </a:r>
          </a:p>
          <a:p>
            <a:pPr algn="l">
              <a:lnSpc>
                <a:spcPts val="5401"/>
              </a:lnSpc>
            </a:pPr>
            <a:r>
              <a:rPr lang="en-US" sz="3006" spc="-24">
                <a:solidFill>
                  <a:srgbClr val="0F4466"/>
                </a:solidFill>
                <a:latin typeface="Nanum Square"/>
              </a:rPr>
              <a:t>Vogliamo invitare a contrastare la rassegnazione e la perdita di speranza cioè ad </a:t>
            </a:r>
          </a:p>
          <a:p>
            <a:pPr algn="l">
              <a:lnSpc>
                <a:spcPts val="4213"/>
              </a:lnSpc>
            </a:pPr>
            <a:r>
              <a:rPr lang="en-US" sz="3009" spc="-24">
                <a:solidFill>
                  <a:srgbClr val="0F4466"/>
                </a:solidFill>
                <a:latin typeface="Nanum Square"/>
              </a:rPr>
              <a:t>immaginare che oramai la situazione sia talmente degenerata da non premettere altro futuro e vogliamo urlare che...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297846" y="4520571"/>
            <a:ext cx="19576981" cy="1626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517"/>
              </a:lnSpc>
            </a:pPr>
            <a:r>
              <a:rPr lang="en-US" sz="11175">
                <a:solidFill>
                  <a:srgbClr val="FFFFFF"/>
                </a:solidFill>
                <a:latin typeface="Glacial Indifference Bold"/>
              </a:rPr>
              <a:t>...INSIEME SI PUÒ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BF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246564" y="822736"/>
            <a:ext cx="9508300" cy="6905403"/>
          </a:xfrm>
          <a:custGeom>
            <a:avLst/>
            <a:gdLst/>
            <a:ahLst/>
            <a:cxnLst/>
            <a:rect l="l" t="t" r="r" b="b"/>
            <a:pathLst>
              <a:path w="9508300" h="6905403">
                <a:moveTo>
                  <a:pt x="0" y="0"/>
                </a:moveTo>
                <a:lnTo>
                  <a:pt x="9508300" y="0"/>
                </a:lnTo>
                <a:lnTo>
                  <a:pt x="9508300" y="6905403"/>
                </a:lnTo>
                <a:lnTo>
                  <a:pt x="0" y="69054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TextBox 3"/>
          <p:cNvSpPr txBox="1"/>
          <p:nvPr/>
        </p:nvSpPr>
        <p:spPr>
          <a:xfrm>
            <a:off x="394574" y="1435106"/>
            <a:ext cx="6398468" cy="6122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52"/>
              </a:lnSpc>
            </a:pPr>
            <a:r>
              <a:rPr lang="en-US" sz="4966">
                <a:solidFill>
                  <a:srgbClr val="000000"/>
                </a:solidFill>
                <a:latin typeface="Nanum Square"/>
              </a:rPr>
              <a:t> </a:t>
            </a:r>
            <a:r>
              <a:rPr lang="en-US" sz="4966">
                <a:solidFill>
                  <a:srgbClr val="FF3131"/>
                </a:solidFill>
                <a:latin typeface="Nanum Square Bold"/>
              </a:rPr>
              <a:t>COLTIVIAMO </a:t>
            </a:r>
          </a:p>
          <a:p>
            <a:pPr algn="ctr">
              <a:lnSpc>
                <a:spcPts val="6952"/>
              </a:lnSpc>
            </a:pPr>
            <a:r>
              <a:rPr lang="en-US" sz="4966">
                <a:solidFill>
                  <a:srgbClr val="000000"/>
                </a:solidFill>
                <a:latin typeface="Nanum Square"/>
              </a:rPr>
              <a:t>LE IDEE </a:t>
            </a:r>
            <a:r>
              <a:rPr lang="en-US" sz="4966">
                <a:solidFill>
                  <a:srgbClr val="FF3131"/>
                </a:solidFill>
                <a:latin typeface="Nanum Square Bold"/>
              </a:rPr>
              <a:t>RACCOGLIEREMO:</a:t>
            </a:r>
            <a:r>
              <a:rPr lang="en-US" sz="4966">
                <a:solidFill>
                  <a:srgbClr val="000000"/>
                </a:solidFill>
                <a:latin typeface="Nanum Square"/>
              </a:rPr>
              <a:t> AMORE</a:t>
            </a:r>
          </a:p>
          <a:p>
            <a:pPr algn="ctr">
              <a:lnSpc>
                <a:spcPts val="6952"/>
              </a:lnSpc>
            </a:pPr>
            <a:r>
              <a:rPr lang="en-US" sz="4966">
                <a:solidFill>
                  <a:srgbClr val="000000"/>
                </a:solidFill>
                <a:latin typeface="Nanum Square"/>
              </a:rPr>
              <a:t> AMICIZIA</a:t>
            </a:r>
          </a:p>
          <a:p>
            <a:pPr algn="ctr">
              <a:lnSpc>
                <a:spcPts val="6952"/>
              </a:lnSpc>
            </a:pPr>
            <a:r>
              <a:rPr lang="en-US" sz="4966">
                <a:solidFill>
                  <a:srgbClr val="000000"/>
                </a:solidFill>
                <a:latin typeface="Nanum Square"/>
              </a:rPr>
              <a:t>UMILTA’</a:t>
            </a:r>
          </a:p>
          <a:p>
            <a:pPr algn="ctr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000000"/>
                </a:solidFill>
                <a:latin typeface="Nanum Square"/>
              </a:rPr>
              <a:t>FRATELLANZA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BF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31517" y="1422572"/>
            <a:ext cx="9054046" cy="6597977"/>
          </a:xfrm>
          <a:custGeom>
            <a:avLst/>
            <a:gdLst/>
            <a:ahLst/>
            <a:cxnLst/>
            <a:rect l="l" t="t" r="r" b="b"/>
            <a:pathLst>
              <a:path w="9054046" h="6597977">
                <a:moveTo>
                  <a:pt x="0" y="0"/>
                </a:moveTo>
                <a:lnTo>
                  <a:pt x="9054047" y="0"/>
                </a:lnTo>
                <a:lnTo>
                  <a:pt x="9054047" y="6597977"/>
                </a:lnTo>
                <a:lnTo>
                  <a:pt x="0" y="65979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59" b="-1459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TextBox 3"/>
          <p:cNvSpPr txBox="1"/>
          <p:nvPr/>
        </p:nvSpPr>
        <p:spPr>
          <a:xfrm>
            <a:off x="417012" y="1170643"/>
            <a:ext cx="7772459" cy="5517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65"/>
              </a:lnSpc>
              <a:spcBef>
                <a:spcPct val="0"/>
              </a:spcBef>
            </a:pPr>
            <a:r>
              <a:rPr lang="en-US" sz="3475">
                <a:solidFill>
                  <a:srgbClr val="000000"/>
                </a:solidFill>
                <a:latin typeface="Nanum Square"/>
              </a:rPr>
              <a:t>L’</a:t>
            </a:r>
            <a:r>
              <a:rPr lang="en-US" sz="3475">
                <a:solidFill>
                  <a:srgbClr val="FF3131"/>
                </a:solidFill>
                <a:latin typeface="Nanum Square"/>
              </a:rPr>
              <a:t>albero di Falcone</a:t>
            </a:r>
            <a:r>
              <a:rPr lang="en-US" sz="3475">
                <a:solidFill>
                  <a:srgbClr val="000000"/>
                </a:solidFill>
                <a:latin typeface="Nanum Square"/>
              </a:rPr>
              <a:t> è</a:t>
            </a:r>
          </a:p>
          <a:p>
            <a:pPr algn="ctr">
              <a:lnSpc>
                <a:spcPts val="4865"/>
              </a:lnSpc>
              <a:spcBef>
                <a:spcPct val="0"/>
              </a:spcBef>
            </a:pPr>
            <a:endParaRPr lang="en-US" sz="3475">
              <a:solidFill>
                <a:srgbClr val="000000"/>
              </a:solidFill>
              <a:latin typeface="Nanum Square"/>
            </a:endParaRPr>
          </a:p>
          <a:p>
            <a:pPr algn="ctr">
              <a:lnSpc>
                <a:spcPts val="4865"/>
              </a:lnSpc>
              <a:spcBef>
                <a:spcPct val="0"/>
              </a:spcBef>
            </a:pPr>
            <a:r>
              <a:rPr lang="en-US" sz="3475">
                <a:solidFill>
                  <a:srgbClr val="000000"/>
                </a:solidFill>
                <a:latin typeface="Nanum Square"/>
              </a:rPr>
              <a:t>un </a:t>
            </a:r>
            <a:r>
              <a:rPr lang="en-US" sz="3475">
                <a:solidFill>
                  <a:srgbClr val="000000"/>
                </a:solidFill>
                <a:latin typeface="Nanum Square Bold"/>
              </a:rPr>
              <a:t>Ficus macrophilla</a:t>
            </a:r>
            <a:r>
              <a:rPr lang="en-US" sz="3475">
                <a:solidFill>
                  <a:srgbClr val="000000"/>
                </a:solidFill>
                <a:latin typeface="Nanum Square"/>
              </a:rPr>
              <a:t> </a:t>
            </a:r>
          </a:p>
          <a:p>
            <a:pPr algn="ctr">
              <a:lnSpc>
                <a:spcPts val="4865"/>
              </a:lnSpc>
              <a:spcBef>
                <a:spcPct val="0"/>
              </a:spcBef>
            </a:pPr>
            <a:r>
              <a:rPr lang="en-US" sz="3475">
                <a:solidFill>
                  <a:srgbClr val="000000"/>
                </a:solidFill>
                <a:latin typeface="Nanum Square"/>
              </a:rPr>
              <a:t>che </a:t>
            </a:r>
          </a:p>
          <a:p>
            <a:pPr algn="ctr">
              <a:lnSpc>
                <a:spcPts val="4865"/>
              </a:lnSpc>
              <a:spcBef>
                <a:spcPct val="0"/>
              </a:spcBef>
            </a:pPr>
            <a:r>
              <a:rPr lang="en-US" sz="3475">
                <a:solidFill>
                  <a:srgbClr val="000000"/>
                </a:solidFill>
                <a:latin typeface="Nanum Square"/>
              </a:rPr>
              <a:t>si alza per cinque piani</a:t>
            </a:r>
          </a:p>
          <a:p>
            <a:pPr algn="ctr">
              <a:lnSpc>
                <a:spcPts val="4865"/>
              </a:lnSpc>
              <a:spcBef>
                <a:spcPct val="0"/>
              </a:spcBef>
            </a:pPr>
            <a:r>
              <a:rPr lang="en-US" sz="3475">
                <a:solidFill>
                  <a:srgbClr val="000000"/>
                </a:solidFill>
                <a:latin typeface="Nanum Square"/>
              </a:rPr>
              <a:t> proprio davanti al portone del palazzo</a:t>
            </a:r>
          </a:p>
          <a:p>
            <a:pPr algn="ctr">
              <a:lnSpc>
                <a:spcPts val="4865"/>
              </a:lnSpc>
              <a:spcBef>
                <a:spcPct val="0"/>
              </a:spcBef>
            </a:pPr>
            <a:r>
              <a:rPr lang="en-US" sz="3475">
                <a:solidFill>
                  <a:srgbClr val="000000"/>
                </a:solidFill>
                <a:latin typeface="Nanum Square"/>
              </a:rPr>
              <a:t> in via Emanuele Nortarbartolo 23 </a:t>
            </a:r>
          </a:p>
          <a:p>
            <a:pPr algn="ctr">
              <a:lnSpc>
                <a:spcPts val="4865"/>
              </a:lnSpc>
              <a:spcBef>
                <a:spcPct val="0"/>
              </a:spcBef>
            </a:pPr>
            <a:r>
              <a:rPr lang="en-US" sz="3475">
                <a:solidFill>
                  <a:srgbClr val="000000"/>
                </a:solidFill>
                <a:latin typeface="Nanum Square"/>
              </a:rPr>
              <a:t>a Palermo dove abitavano</a:t>
            </a:r>
          </a:p>
          <a:p>
            <a:pPr algn="ctr">
              <a:lnSpc>
                <a:spcPts val="4865"/>
              </a:lnSpc>
              <a:spcBef>
                <a:spcPct val="0"/>
              </a:spcBef>
            </a:pPr>
            <a:r>
              <a:rPr lang="en-US" sz="3475">
                <a:solidFill>
                  <a:srgbClr val="000000"/>
                </a:solidFill>
                <a:latin typeface="Nanum Square"/>
              </a:rPr>
              <a:t> Giovanni Falcone e Francesca Morvillo.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BF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216909" y="2095946"/>
            <a:ext cx="10607329" cy="6978954"/>
          </a:xfrm>
          <a:custGeom>
            <a:avLst/>
            <a:gdLst/>
            <a:ahLst/>
            <a:cxnLst/>
            <a:rect l="l" t="t" r="r" b="b"/>
            <a:pathLst>
              <a:path w="10607329" h="6978954">
                <a:moveTo>
                  <a:pt x="0" y="0"/>
                </a:moveTo>
                <a:lnTo>
                  <a:pt x="10607329" y="0"/>
                </a:lnTo>
                <a:lnTo>
                  <a:pt x="10607329" y="6978954"/>
                </a:lnTo>
                <a:lnTo>
                  <a:pt x="0" y="69789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030" b="-8030"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BF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757672"/>
            <a:ext cx="18288000" cy="4529328"/>
          </a:xfrm>
          <a:custGeom>
            <a:avLst/>
            <a:gdLst/>
            <a:ahLst/>
            <a:cxnLst/>
            <a:rect l="l" t="t" r="r" b="b"/>
            <a:pathLst>
              <a:path w="18288000" h="4529328">
                <a:moveTo>
                  <a:pt x="0" y="0"/>
                </a:moveTo>
                <a:lnTo>
                  <a:pt x="18288000" y="0"/>
                </a:lnTo>
                <a:lnTo>
                  <a:pt x="18288000" y="4529328"/>
                </a:lnTo>
                <a:lnTo>
                  <a:pt x="0" y="45293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" name="Group 3"/>
          <p:cNvGrpSpPr/>
          <p:nvPr/>
        </p:nvGrpSpPr>
        <p:grpSpPr>
          <a:xfrm>
            <a:off x="-70159" y="5720847"/>
            <a:ext cx="18988709" cy="186213"/>
            <a:chOff x="0" y="0"/>
            <a:chExt cx="5001141" cy="490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01141" cy="49044"/>
            </a:xfrm>
            <a:custGeom>
              <a:avLst/>
              <a:gdLst/>
              <a:ahLst/>
              <a:cxnLst/>
              <a:rect l="l" t="t" r="r" b="b"/>
              <a:pathLst>
                <a:path w="5001141" h="49044">
                  <a:moveTo>
                    <a:pt x="0" y="0"/>
                  </a:moveTo>
                  <a:lnTo>
                    <a:pt x="5001141" y="0"/>
                  </a:lnTo>
                  <a:lnTo>
                    <a:pt x="5001141" y="49044"/>
                  </a:lnTo>
                  <a:lnTo>
                    <a:pt x="0" y="49044"/>
                  </a:lnTo>
                  <a:close/>
                </a:path>
              </a:pathLst>
            </a:custGeom>
            <a:solidFill>
              <a:srgbClr val="0F4466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001141" cy="871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95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39647" y="1351593"/>
            <a:ext cx="160177" cy="3383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96"/>
              </a:lnSpc>
            </a:pPr>
            <a:r>
              <a:rPr lang="en-US" sz="3600" spc="-28">
                <a:solidFill>
                  <a:srgbClr val="FFFFFF"/>
                </a:solidFill>
                <a:latin typeface="IBM Plex Sans"/>
              </a:rPr>
              <a:t>• • • • •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6032" y="1331049"/>
            <a:ext cx="15340397" cy="4353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96"/>
              </a:lnSpc>
            </a:pPr>
            <a:r>
              <a:rPr lang="en-US" sz="3600">
                <a:solidFill>
                  <a:srgbClr val="0F4466"/>
                </a:solidFill>
                <a:latin typeface="Calibri (MS) Light"/>
              </a:rPr>
              <a:t>Bambini</a:t>
            </a:r>
          </a:p>
          <a:p>
            <a:pPr algn="l">
              <a:lnSpc>
                <a:spcPts val="5396"/>
              </a:lnSpc>
            </a:pPr>
            <a:r>
              <a:rPr lang="en-US" sz="3600">
                <a:solidFill>
                  <a:srgbClr val="0F4466"/>
                </a:solidFill>
                <a:latin typeface="Calibri (MS) Light"/>
              </a:rPr>
              <a:t>Donne</a:t>
            </a:r>
          </a:p>
          <a:p>
            <a:pPr algn="l">
              <a:lnSpc>
                <a:spcPts val="5396"/>
              </a:lnSpc>
            </a:pPr>
            <a:r>
              <a:rPr lang="en-US" sz="3600">
                <a:solidFill>
                  <a:srgbClr val="0F4466"/>
                </a:solidFill>
                <a:latin typeface="Calibri (MS) Light"/>
              </a:rPr>
              <a:t>Anziani </a:t>
            </a:r>
          </a:p>
          <a:p>
            <a:pPr algn="l">
              <a:lnSpc>
                <a:spcPts val="5396"/>
              </a:lnSpc>
            </a:pPr>
            <a:r>
              <a:rPr lang="en-US" sz="3600">
                <a:solidFill>
                  <a:srgbClr val="0F4466"/>
                </a:solidFill>
                <a:latin typeface="Calibri (MS) Light"/>
              </a:rPr>
              <a:t>Disabili. </a:t>
            </a:r>
          </a:p>
          <a:p>
            <a:pPr algn="l">
              <a:lnSpc>
                <a:spcPts val="5396"/>
              </a:lnSpc>
            </a:pPr>
            <a:r>
              <a:rPr lang="en-US" sz="3600">
                <a:solidFill>
                  <a:srgbClr val="0F4466"/>
                </a:solidFill>
                <a:latin typeface="Calibri (MS) Light"/>
              </a:rPr>
              <a:t>Per tutte le persone, insomma, che hanno o possono incontrare difficoltà nel </a:t>
            </a:r>
          </a:p>
          <a:p>
            <a:pPr algn="l">
              <a:lnSpc>
                <a:spcPts val="2361"/>
              </a:lnSpc>
            </a:pPr>
            <a:r>
              <a:rPr lang="en-US" sz="3600">
                <a:solidFill>
                  <a:srgbClr val="0F4466"/>
                </a:solidFill>
                <a:latin typeface="Calibri (MS) Light"/>
              </a:rPr>
              <a:t>pieno sviluppo della propria personalità e della propria vita, in qualsiasi zona del </a:t>
            </a:r>
          </a:p>
          <a:p>
            <a:pPr algn="l">
              <a:lnSpc>
                <a:spcPts val="5414"/>
              </a:lnSpc>
            </a:pPr>
            <a:r>
              <a:rPr lang="en-US" sz="3600">
                <a:solidFill>
                  <a:srgbClr val="0F4466"/>
                </a:solidFill>
                <a:latin typeface="Calibri (MS) Light"/>
              </a:rPr>
              <a:t>mondo essi abitino.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519049" y="309540"/>
            <a:ext cx="19576981" cy="1146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1"/>
              </a:lnSpc>
            </a:pPr>
            <a:r>
              <a:rPr lang="en-US" sz="7876">
                <a:solidFill>
                  <a:srgbClr val="FFFFFF"/>
                </a:solidFill>
                <a:latin typeface="Glacial Indifference Bold"/>
              </a:rPr>
              <a:t>...NESSUNO ESCLUSO!!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BF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486247" y="0"/>
            <a:ext cx="7801753" cy="10287000"/>
          </a:xfrm>
          <a:custGeom>
            <a:avLst/>
            <a:gdLst/>
            <a:ahLst/>
            <a:cxnLst/>
            <a:rect l="l" t="t" r="r" b="b"/>
            <a:pathLst>
              <a:path w="7801753" h="10287000">
                <a:moveTo>
                  <a:pt x="0" y="0"/>
                </a:moveTo>
                <a:lnTo>
                  <a:pt x="7801753" y="0"/>
                </a:lnTo>
                <a:lnTo>
                  <a:pt x="780175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>
            <a:off x="1466232" y="702905"/>
            <a:ext cx="5128185" cy="3599149"/>
          </a:xfrm>
          <a:custGeom>
            <a:avLst/>
            <a:gdLst/>
            <a:ahLst/>
            <a:cxnLst/>
            <a:rect l="l" t="t" r="r" b="b"/>
            <a:pathLst>
              <a:path w="5128185" h="3599149">
                <a:moveTo>
                  <a:pt x="0" y="0"/>
                </a:moveTo>
                <a:lnTo>
                  <a:pt x="5128185" y="0"/>
                </a:lnTo>
                <a:lnTo>
                  <a:pt x="5128185" y="3599148"/>
                </a:lnTo>
                <a:lnTo>
                  <a:pt x="0" y="359914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6785" t="-37712" r="-88329" b="-66654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TextBox 4"/>
          <p:cNvSpPr txBox="1"/>
          <p:nvPr/>
        </p:nvSpPr>
        <p:spPr>
          <a:xfrm>
            <a:off x="891796" y="3824975"/>
            <a:ext cx="8267247" cy="1349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15"/>
              </a:lnSpc>
            </a:pPr>
            <a:r>
              <a:rPr lang="en-US" sz="4806">
                <a:solidFill>
                  <a:srgbClr val="0F4466"/>
                </a:solidFill>
                <a:latin typeface="Nanum Square"/>
              </a:rPr>
              <a:t>Tutti insieme per conservare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99002" y="5285439"/>
            <a:ext cx="5331751" cy="1349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015"/>
              </a:lnSpc>
            </a:pPr>
            <a:r>
              <a:rPr lang="en-US" sz="4806">
                <a:solidFill>
                  <a:srgbClr val="0F4466"/>
                </a:solidFill>
                <a:latin typeface="Nanum Square"/>
              </a:rPr>
              <a:t>•La tua bellezza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450920" y="4555504"/>
            <a:ext cx="5148999" cy="1349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24"/>
              </a:lnSpc>
            </a:pPr>
            <a:r>
              <a:rPr lang="en-US" sz="4809">
                <a:solidFill>
                  <a:srgbClr val="0F4466"/>
                </a:solidFill>
                <a:latin typeface="Nanum Square"/>
              </a:rPr>
              <a:t>I tuoi colori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308873" y="6015969"/>
            <a:ext cx="6167572" cy="1349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24"/>
              </a:lnSpc>
            </a:pPr>
            <a:r>
              <a:rPr lang="en-US" sz="4809">
                <a:solidFill>
                  <a:srgbClr val="0F4466"/>
                </a:solidFill>
                <a:latin typeface="Nanum Square"/>
              </a:rPr>
              <a:t>La tua generosità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94547" y="7245301"/>
            <a:ext cx="14636470" cy="2426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835"/>
              </a:lnSpc>
            </a:pPr>
            <a:r>
              <a:rPr lang="en-US" sz="16817">
                <a:solidFill>
                  <a:srgbClr val="FFFFFF"/>
                </a:solidFill>
                <a:latin typeface="Glacial Indifference Bold"/>
              </a:rPr>
              <a:t>AMICA TERRA!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BF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7079569" cy="10287000"/>
          </a:xfrm>
          <a:custGeom>
            <a:avLst/>
            <a:gdLst/>
            <a:ahLst/>
            <a:cxnLst/>
            <a:rect l="l" t="t" r="r" b="b"/>
            <a:pathLst>
              <a:path w="7079569" h="10287000">
                <a:moveTo>
                  <a:pt x="0" y="0"/>
                </a:moveTo>
                <a:lnTo>
                  <a:pt x="7079569" y="0"/>
                </a:lnTo>
                <a:lnTo>
                  <a:pt x="707956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591" t="-6290" r="-26881" b="-24420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" name="Group 3"/>
          <p:cNvGrpSpPr/>
          <p:nvPr/>
        </p:nvGrpSpPr>
        <p:grpSpPr>
          <a:xfrm>
            <a:off x="7062629" y="-96468"/>
            <a:ext cx="254103" cy="10383468"/>
            <a:chOff x="0" y="0"/>
            <a:chExt cx="66924" cy="27347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924" cy="2734741"/>
            </a:xfrm>
            <a:custGeom>
              <a:avLst/>
              <a:gdLst/>
              <a:ahLst/>
              <a:cxnLst/>
              <a:rect l="l" t="t" r="r" b="b"/>
              <a:pathLst>
                <a:path w="66924" h="2734741">
                  <a:moveTo>
                    <a:pt x="0" y="0"/>
                  </a:moveTo>
                  <a:lnTo>
                    <a:pt x="66924" y="0"/>
                  </a:lnTo>
                  <a:lnTo>
                    <a:pt x="66924" y="2734741"/>
                  </a:lnTo>
                  <a:lnTo>
                    <a:pt x="0" y="2734741"/>
                  </a:lnTo>
                  <a:close/>
                </a:path>
              </a:pathLst>
            </a:custGeom>
            <a:solidFill>
              <a:srgbClr val="0F4466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66924" cy="27728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95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453748" y="4612640"/>
            <a:ext cx="11061421" cy="5437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234"/>
              </a:lnSpc>
            </a:pPr>
            <a:r>
              <a:rPr lang="en-US" sz="12709">
                <a:solidFill>
                  <a:srgbClr val="FFFFFF"/>
                </a:solidFill>
                <a:latin typeface="Glacial Indifference Bold"/>
              </a:rPr>
              <a:t>NOI ABBIAMO IL DOVERE DI RISPETTARTI!!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BF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4491" y="1381189"/>
            <a:ext cx="5024119" cy="8455683"/>
          </a:xfrm>
          <a:custGeom>
            <a:avLst/>
            <a:gdLst/>
            <a:ahLst/>
            <a:cxnLst/>
            <a:rect l="l" t="t" r="r" b="b"/>
            <a:pathLst>
              <a:path w="5024119" h="8455683">
                <a:moveTo>
                  <a:pt x="0" y="0"/>
                </a:moveTo>
                <a:lnTo>
                  <a:pt x="5024119" y="0"/>
                </a:lnTo>
                <a:lnTo>
                  <a:pt x="5024119" y="8455682"/>
                </a:lnTo>
                <a:lnTo>
                  <a:pt x="0" y="84556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443" t="-2353" r="-5659" b="-10087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>
            <a:off x="6432804" y="3515384"/>
            <a:ext cx="11563757" cy="6321488"/>
          </a:xfrm>
          <a:custGeom>
            <a:avLst/>
            <a:gdLst/>
            <a:ahLst/>
            <a:cxnLst/>
            <a:rect l="l" t="t" r="r" b="b"/>
            <a:pathLst>
              <a:path w="11563757" h="6321488">
                <a:moveTo>
                  <a:pt x="0" y="0"/>
                </a:moveTo>
                <a:lnTo>
                  <a:pt x="11563757" y="0"/>
                </a:lnTo>
                <a:lnTo>
                  <a:pt x="11563757" y="6321487"/>
                </a:lnTo>
                <a:lnTo>
                  <a:pt x="0" y="63214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TextBox 4"/>
          <p:cNvSpPr txBox="1"/>
          <p:nvPr/>
        </p:nvSpPr>
        <p:spPr>
          <a:xfrm>
            <a:off x="318695" y="20955"/>
            <a:ext cx="5915711" cy="1007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5400">
                <a:solidFill>
                  <a:srgbClr val="0F4466"/>
                </a:solidFill>
                <a:latin typeface="Calibri (MS) Light"/>
              </a:rPr>
              <a:t>Ed è per questo che…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339108" y="-124349"/>
            <a:ext cx="11996869" cy="3639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234"/>
              </a:lnSpc>
            </a:pPr>
            <a:r>
              <a:rPr lang="en-US" sz="12709">
                <a:solidFill>
                  <a:srgbClr val="FFFFFF"/>
                </a:solidFill>
                <a:latin typeface="Glacial Indifference Bold"/>
              </a:rPr>
              <a:t>NOI CI SAREMO PER TE!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BF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65289" y="0"/>
            <a:ext cx="14123058" cy="10315762"/>
          </a:xfrm>
          <a:custGeom>
            <a:avLst/>
            <a:gdLst/>
            <a:ahLst/>
            <a:cxnLst/>
            <a:rect l="l" t="t" r="r" b="b"/>
            <a:pathLst>
              <a:path w="14123058" h="10315762">
                <a:moveTo>
                  <a:pt x="0" y="0"/>
                </a:moveTo>
                <a:lnTo>
                  <a:pt x="14123058" y="0"/>
                </a:lnTo>
                <a:lnTo>
                  <a:pt x="14123058" y="10315762"/>
                </a:lnTo>
                <a:lnTo>
                  <a:pt x="0" y="103157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394" t="-13517" r="-17082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" name="Group 3"/>
          <p:cNvGrpSpPr/>
          <p:nvPr/>
        </p:nvGrpSpPr>
        <p:grpSpPr>
          <a:xfrm>
            <a:off x="13144242" y="26309"/>
            <a:ext cx="267052" cy="10289453"/>
            <a:chOff x="0" y="0"/>
            <a:chExt cx="70335" cy="27099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0335" cy="2709979"/>
            </a:xfrm>
            <a:custGeom>
              <a:avLst/>
              <a:gdLst/>
              <a:ahLst/>
              <a:cxnLst/>
              <a:rect l="l" t="t" r="r" b="b"/>
              <a:pathLst>
                <a:path w="70335" h="2709979">
                  <a:moveTo>
                    <a:pt x="0" y="0"/>
                  </a:moveTo>
                  <a:lnTo>
                    <a:pt x="70335" y="0"/>
                  </a:lnTo>
                  <a:lnTo>
                    <a:pt x="70335" y="2709979"/>
                  </a:lnTo>
                  <a:lnTo>
                    <a:pt x="0" y="2709979"/>
                  </a:lnTo>
                  <a:close/>
                </a:path>
              </a:pathLst>
            </a:custGeom>
            <a:solidFill>
              <a:srgbClr val="0F4466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70335" cy="27480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95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715314" y="2946341"/>
            <a:ext cx="4344222" cy="4344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08"/>
              </a:lnSpc>
              <a:spcBef>
                <a:spcPct val="0"/>
              </a:spcBef>
            </a:pPr>
            <a:r>
              <a:rPr lang="en-US" sz="4077">
                <a:solidFill>
                  <a:srgbClr val="0F4466"/>
                </a:solidFill>
                <a:latin typeface="Nanum Square"/>
              </a:rPr>
              <a:t>“È progresso quando una quercia secolare viene abbattuta per far posto a un cartello stradale?”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BF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01016" y="603020"/>
            <a:ext cx="8935347" cy="6272827"/>
          </a:xfrm>
          <a:custGeom>
            <a:avLst/>
            <a:gdLst/>
            <a:ahLst/>
            <a:cxnLst/>
            <a:rect l="l" t="t" r="r" b="b"/>
            <a:pathLst>
              <a:path w="8935347" h="6272827">
                <a:moveTo>
                  <a:pt x="0" y="0"/>
                </a:moveTo>
                <a:lnTo>
                  <a:pt x="8935347" y="0"/>
                </a:lnTo>
                <a:lnTo>
                  <a:pt x="8935347" y="6272827"/>
                </a:lnTo>
                <a:lnTo>
                  <a:pt x="0" y="62728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098" t="-21690" r="-10429" b="-9211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>
            <a:off x="12128459" y="603020"/>
            <a:ext cx="5707702" cy="7915235"/>
          </a:xfrm>
          <a:custGeom>
            <a:avLst/>
            <a:gdLst/>
            <a:ahLst/>
            <a:cxnLst/>
            <a:rect l="l" t="t" r="r" b="b"/>
            <a:pathLst>
              <a:path w="5707702" h="7915235">
                <a:moveTo>
                  <a:pt x="0" y="0"/>
                </a:moveTo>
                <a:lnTo>
                  <a:pt x="5707702" y="0"/>
                </a:lnTo>
                <a:lnTo>
                  <a:pt x="5707702" y="7915235"/>
                </a:lnTo>
                <a:lnTo>
                  <a:pt x="0" y="79152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535" t="-5907" r="-11042" b="-13870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TextBox 4"/>
          <p:cNvSpPr txBox="1"/>
          <p:nvPr/>
        </p:nvSpPr>
        <p:spPr>
          <a:xfrm>
            <a:off x="452286" y="6875919"/>
            <a:ext cx="12307491" cy="3053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5"/>
              </a:lnSpc>
            </a:pPr>
            <a:r>
              <a:rPr lang="en-US" sz="4639">
                <a:solidFill>
                  <a:srgbClr val="000000"/>
                </a:solidFill>
                <a:latin typeface="Nanum Square Bold"/>
              </a:rPr>
              <a:t>SE L’APE SCOMPARISSE </a:t>
            </a:r>
          </a:p>
          <a:p>
            <a:pPr algn="ctr">
              <a:lnSpc>
                <a:spcPts val="6495"/>
              </a:lnSpc>
            </a:pPr>
            <a:r>
              <a:rPr lang="en-US" sz="4639">
                <a:solidFill>
                  <a:srgbClr val="000000"/>
                </a:solidFill>
                <a:latin typeface="Nanum Square Bold"/>
              </a:rPr>
              <a:t>DALLA FACCIA DELLA TERRA</a:t>
            </a:r>
          </a:p>
          <a:p>
            <a:pPr algn="ctr">
              <a:lnSpc>
                <a:spcPts val="6495"/>
              </a:lnSpc>
            </a:pPr>
            <a:r>
              <a:rPr lang="en-US" sz="4639">
                <a:solidFill>
                  <a:srgbClr val="000000"/>
                </a:solidFill>
                <a:latin typeface="Nanum Square Bold"/>
              </a:rPr>
              <a:t>ALL’UOMO NON RESTEREBBERO CHE 4 ANNI</a:t>
            </a:r>
            <a:r>
              <a:rPr lang="en-US" sz="4639">
                <a:solidFill>
                  <a:srgbClr val="000000"/>
                </a:solidFill>
                <a:latin typeface="Nanum Square"/>
              </a:rPr>
              <a:t>.</a:t>
            </a:r>
          </a:p>
          <a:p>
            <a:pPr algn="ctr">
              <a:lnSpc>
                <a:spcPts val="2295"/>
              </a:lnSpc>
            </a:pPr>
            <a:r>
              <a:rPr lang="en-US" sz="1639">
                <a:solidFill>
                  <a:srgbClr val="000000"/>
                </a:solidFill>
                <a:latin typeface="Nanum Square"/>
              </a:rPr>
              <a:t>                                                                                </a:t>
            </a:r>
          </a:p>
          <a:p>
            <a:pPr algn="ctr">
              <a:lnSpc>
                <a:spcPts val="2295"/>
              </a:lnSpc>
              <a:spcBef>
                <a:spcPct val="0"/>
              </a:spcBef>
            </a:pPr>
            <a:r>
              <a:rPr lang="en-US" sz="1639">
                <a:solidFill>
                  <a:srgbClr val="000000"/>
                </a:solidFill>
                <a:latin typeface="Nanum Square"/>
              </a:rPr>
              <a:t>                                                                                                                                                                                                            ALBERT EINSTEIN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BF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752855" y="0"/>
            <a:ext cx="7535145" cy="10287000"/>
          </a:xfrm>
          <a:custGeom>
            <a:avLst/>
            <a:gdLst/>
            <a:ahLst/>
            <a:cxnLst/>
            <a:rect l="l" t="t" r="r" b="b"/>
            <a:pathLst>
              <a:path w="7535145" h="10287000">
                <a:moveTo>
                  <a:pt x="0" y="0"/>
                </a:moveTo>
                <a:lnTo>
                  <a:pt x="7535145" y="0"/>
                </a:lnTo>
                <a:lnTo>
                  <a:pt x="753514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974" t="-12582" r="-16015" b="-16326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" name="Group 3"/>
          <p:cNvGrpSpPr/>
          <p:nvPr/>
        </p:nvGrpSpPr>
        <p:grpSpPr>
          <a:xfrm>
            <a:off x="10239236" y="-178320"/>
            <a:ext cx="513619" cy="10465320"/>
            <a:chOff x="0" y="0"/>
            <a:chExt cx="135274" cy="27562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5274" cy="2756298"/>
            </a:xfrm>
            <a:custGeom>
              <a:avLst/>
              <a:gdLst/>
              <a:ahLst/>
              <a:cxnLst/>
              <a:rect l="l" t="t" r="r" b="b"/>
              <a:pathLst>
                <a:path w="135274" h="2756298">
                  <a:moveTo>
                    <a:pt x="0" y="0"/>
                  </a:moveTo>
                  <a:lnTo>
                    <a:pt x="135274" y="0"/>
                  </a:lnTo>
                  <a:lnTo>
                    <a:pt x="135274" y="2756298"/>
                  </a:lnTo>
                  <a:lnTo>
                    <a:pt x="0" y="2756298"/>
                  </a:lnTo>
                  <a:close/>
                </a:path>
              </a:pathLst>
            </a:custGeom>
            <a:solidFill>
              <a:srgbClr val="0F4466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35274" cy="27943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95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16921" y="2435430"/>
            <a:ext cx="7827079" cy="4082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3"/>
              </a:lnSpc>
            </a:pPr>
            <a:r>
              <a:rPr lang="en-US" sz="4631">
                <a:solidFill>
                  <a:srgbClr val="0F4466"/>
                </a:solidFill>
                <a:latin typeface="Nanum Square"/>
              </a:rPr>
              <a:t>“</a:t>
            </a:r>
            <a:r>
              <a:rPr lang="en-US" sz="4631" u="sng">
                <a:solidFill>
                  <a:srgbClr val="0F4466"/>
                </a:solidFill>
                <a:latin typeface="Nanum Square Bold"/>
                <a:hlinkClick r:id="rId3" tooltip="https://www.frasicelebri.it/argomento/seminare/"/>
              </a:rPr>
              <a:t>Piantare</a:t>
            </a:r>
            <a:r>
              <a:rPr lang="en-US" sz="4631">
                <a:solidFill>
                  <a:srgbClr val="0F4466"/>
                </a:solidFill>
                <a:latin typeface="Nanum Square Bold"/>
              </a:rPr>
              <a:t> </a:t>
            </a:r>
            <a:r>
              <a:rPr lang="en-US" sz="4631">
                <a:solidFill>
                  <a:srgbClr val="0F4466"/>
                </a:solidFill>
                <a:latin typeface="Nanum Square"/>
              </a:rPr>
              <a:t>un albero è,  </a:t>
            </a:r>
          </a:p>
          <a:p>
            <a:pPr algn="ctr">
              <a:lnSpc>
                <a:spcPts val="6483"/>
              </a:lnSpc>
            </a:pPr>
            <a:r>
              <a:rPr lang="en-US" sz="4631">
                <a:solidFill>
                  <a:srgbClr val="0F4466"/>
                </a:solidFill>
                <a:latin typeface="Nanum Square"/>
              </a:rPr>
              <a:t>un invito a continuare a </a:t>
            </a:r>
            <a:r>
              <a:rPr lang="en-US" sz="4631" u="sng">
                <a:solidFill>
                  <a:srgbClr val="0F4466"/>
                </a:solidFill>
                <a:latin typeface="Nanum Square Bold"/>
                <a:hlinkClick r:id="rId4" tooltip="https://www.frasicelebri.it/argomento/lotta/"/>
              </a:rPr>
              <a:t>lottare</a:t>
            </a:r>
            <a:r>
              <a:rPr lang="en-US" sz="4631">
                <a:solidFill>
                  <a:srgbClr val="0F4466"/>
                </a:solidFill>
                <a:latin typeface="Nanum Square Bold"/>
              </a:rPr>
              <a:t> </a:t>
            </a:r>
            <a:r>
              <a:rPr lang="en-US" sz="4631">
                <a:solidFill>
                  <a:srgbClr val="0F4466"/>
                </a:solidFill>
                <a:latin typeface="Nanum Square"/>
              </a:rPr>
              <a:t>contro fenomeni </a:t>
            </a:r>
          </a:p>
          <a:p>
            <a:pPr algn="ctr">
              <a:lnSpc>
                <a:spcPts val="6483"/>
              </a:lnSpc>
              <a:spcBef>
                <a:spcPct val="0"/>
              </a:spcBef>
            </a:pPr>
            <a:r>
              <a:rPr lang="en-US" sz="4631">
                <a:solidFill>
                  <a:srgbClr val="0F4466"/>
                </a:solidFill>
                <a:latin typeface="Nanum Square"/>
              </a:rPr>
              <a:t>come la deforestazione e la desertificazione.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BF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85166" y="-64312"/>
            <a:ext cx="111841" cy="10709998"/>
            <a:chOff x="0" y="0"/>
            <a:chExt cx="29456" cy="28207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456" cy="2820740"/>
            </a:xfrm>
            <a:custGeom>
              <a:avLst/>
              <a:gdLst/>
              <a:ahLst/>
              <a:cxnLst/>
              <a:rect l="l" t="t" r="r" b="b"/>
              <a:pathLst>
                <a:path w="29456" h="2820740">
                  <a:moveTo>
                    <a:pt x="0" y="0"/>
                  </a:moveTo>
                  <a:lnTo>
                    <a:pt x="29456" y="0"/>
                  </a:lnTo>
                  <a:lnTo>
                    <a:pt x="29456" y="2820740"/>
                  </a:lnTo>
                  <a:lnTo>
                    <a:pt x="0" y="2820740"/>
                  </a:lnTo>
                  <a:close/>
                </a:path>
              </a:pathLst>
            </a:custGeom>
            <a:solidFill>
              <a:srgbClr val="0F4466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9456" cy="28588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9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994215" y="-211499"/>
            <a:ext cx="111841" cy="10709998"/>
            <a:chOff x="0" y="0"/>
            <a:chExt cx="29456" cy="28207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456" cy="2820740"/>
            </a:xfrm>
            <a:custGeom>
              <a:avLst/>
              <a:gdLst/>
              <a:ahLst/>
              <a:cxnLst/>
              <a:rect l="l" t="t" r="r" b="b"/>
              <a:pathLst>
                <a:path w="29456" h="2820740">
                  <a:moveTo>
                    <a:pt x="0" y="0"/>
                  </a:moveTo>
                  <a:lnTo>
                    <a:pt x="29456" y="0"/>
                  </a:lnTo>
                  <a:lnTo>
                    <a:pt x="29456" y="2820740"/>
                  </a:lnTo>
                  <a:lnTo>
                    <a:pt x="0" y="2820740"/>
                  </a:lnTo>
                  <a:close/>
                </a:path>
              </a:pathLst>
            </a:custGeom>
            <a:solidFill>
              <a:srgbClr val="0F4466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9456" cy="28588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95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16859" y="-64312"/>
            <a:ext cx="111841" cy="10709998"/>
            <a:chOff x="0" y="0"/>
            <a:chExt cx="29456" cy="282074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9456" cy="2820740"/>
            </a:xfrm>
            <a:custGeom>
              <a:avLst/>
              <a:gdLst/>
              <a:ahLst/>
              <a:cxnLst/>
              <a:rect l="l" t="t" r="r" b="b"/>
              <a:pathLst>
                <a:path w="29456" h="2820740">
                  <a:moveTo>
                    <a:pt x="0" y="0"/>
                  </a:moveTo>
                  <a:lnTo>
                    <a:pt x="29456" y="0"/>
                  </a:lnTo>
                  <a:lnTo>
                    <a:pt x="29456" y="2820740"/>
                  </a:lnTo>
                  <a:lnTo>
                    <a:pt x="0" y="2820740"/>
                  </a:lnTo>
                  <a:close/>
                </a:path>
              </a:pathLst>
            </a:custGeom>
            <a:solidFill>
              <a:srgbClr val="0F4466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9456" cy="28588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95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259300" y="-211499"/>
            <a:ext cx="111841" cy="10709998"/>
            <a:chOff x="0" y="0"/>
            <a:chExt cx="29456" cy="282074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9456" cy="2820740"/>
            </a:xfrm>
            <a:custGeom>
              <a:avLst/>
              <a:gdLst/>
              <a:ahLst/>
              <a:cxnLst/>
              <a:rect l="l" t="t" r="r" b="b"/>
              <a:pathLst>
                <a:path w="29456" h="2820740">
                  <a:moveTo>
                    <a:pt x="0" y="0"/>
                  </a:moveTo>
                  <a:lnTo>
                    <a:pt x="29456" y="0"/>
                  </a:lnTo>
                  <a:lnTo>
                    <a:pt x="29456" y="2820740"/>
                  </a:lnTo>
                  <a:lnTo>
                    <a:pt x="0" y="2820740"/>
                  </a:lnTo>
                  <a:close/>
                </a:path>
              </a:pathLst>
            </a:custGeom>
            <a:solidFill>
              <a:srgbClr val="0F4466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9456" cy="28588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95"/>
                </a:lnSpc>
              </a:pPr>
              <a:endParaRPr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2197221" y="307808"/>
            <a:ext cx="13893557" cy="9671384"/>
            <a:chOff x="0" y="0"/>
            <a:chExt cx="3652520" cy="2542540"/>
          </a:xfrm>
        </p:grpSpPr>
        <p:sp>
          <p:nvSpPr>
            <p:cNvPr id="15" name="Freeform 15"/>
            <p:cNvSpPr/>
            <p:nvPr/>
          </p:nvSpPr>
          <p:spPr>
            <a:xfrm>
              <a:off x="0" y="33020"/>
              <a:ext cx="3652520" cy="2509520"/>
            </a:xfrm>
            <a:custGeom>
              <a:avLst/>
              <a:gdLst/>
              <a:ahLst/>
              <a:cxnLst/>
              <a:rect l="l" t="t" r="r" b="b"/>
              <a:pathLst>
                <a:path w="3652520" h="2509520">
                  <a:moveTo>
                    <a:pt x="0" y="0"/>
                  </a:moveTo>
                  <a:lnTo>
                    <a:pt x="3652520" y="0"/>
                  </a:lnTo>
                  <a:lnTo>
                    <a:pt x="3652520" y="2509520"/>
                  </a:lnTo>
                  <a:lnTo>
                    <a:pt x="0" y="2509520"/>
                  </a:lnTo>
                  <a:close/>
                </a:path>
              </a:pathLst>
            </a:custGeom>
            <a:solidFill>
              <a:srgbClr val="BFBFBF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34290" y="71120"/>
              <a:ext cx="1786890" cy="2437130"/>
            </a:xfrm>
            <a:custGeom>
              <a:avLst/>
              <a:gdLst/>
              <a:ahLst/>
              <a:cxnLst/>
              <a:rect l="l" t="t" r="r" b="b"/>
              <a:pathLst>
                <a:path w="1786890" h="2437130">
                  <a:moveTo>
                    <a:pt x="1786890" y="2435860"/>
                  </a:moveTo>
                  <a:cubicBezTo>
                    <a:pt x="1153160" y="2437130"/>
                    <a:pt x="552450" y="2434590"/>
                    <a:pt x="0" y="2435860"/>
                  </a:cubicBezTo>
                  <a:lnTo>
                    <a:pt x="0" y="3810"/>
                  </a:lnTo>
                  <a:cubicBezTo>
                    <a:pt x="570230" y="0"/>
                    <a:pt x="1168400" y="2540"/>
                    <a:pt x="1786890" y="3810"/>
                  </a:cubicBezTo>
                  <a:lnTo>
                    <a:pt x="1786890" y="2435860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34290" y="41910"/>
              <a:ext cx="1786890" cy="2465070"/>
            </a:xfrm>
            <a:custGeom>
              <a:avLst/>
              <a:gdLst/>
              <a:ahLst/>
              <a:cxnLst/>
              <a:rect l="l" t="t" r="r" b="b"/>
              <a:pathLst>
                <a:path w="1786890" h="2465070">
                  <a:moveTo>
                    <a:pt x="1786890" y="2465070"/>
                  </a:moveTo>
                  <a:cubicBezTo>
                    <a:pt x="1153160" y="2438400"/>
                    <a:pt x="552450" y="2434590"/>
                    <a:pt x="0" y="2465070"/>
                  </a:cubicBezTo>
                  <a:lnTo>
                    <a:pt x="0" y="33020"/>
                  </a:lnTo>
                  <a:cubicBezTo>
                    <a:pt x="570230" y="0"/>
                    <a:pt x="1168400" y="2540"/>
                    <a:pt x="1786890" y="33020"/>
                  </a:cubicBezTo>
                  <a:lnTo>
                    <a:pt x="1786890" y="246507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85090" y="-21590"/>
              <a:ext cx="1737360" cy="2528570"/>
            </a:xfrm>
            <a:custGeom>
              <a:avLst/>
              <a:gdLst/>
              <a:ahLst/>
              <a:cxnLst/>
              <a:rect l="l" t="t" r="r" b="b"/>
              <a:pathLst>
                <a:path w="1737360" h="2528570">
                  <a:moveTo>
                    <a:pt x="1736090" y="2528570"/>
                  </a:moveTo>
                  <a:cubicBezTo>
                    <a:pt x="1102360" y="2501900"/>
                    <a:pt x="552450" y="2458720"/>
                    <a:pt x="0" y="2489200"/>
                  </a:cubicBezTo>
                  <a:lnTo>
                    <a:pt x="7620" y="33020"/>
                  </a:lnTo>
                  <a:cubicBezTo>
                    <a:pt x="577850" y="0"/>
                    <a:pt x="1113790" y="40640"/>
                    <a:pt x="1737360" y="95250"/>
                  </a:cubicBezTo>
                  <a:lnTo>
                    <a:pt x="1737360" y="2528570"/>
                  </a:lnTo>
                  <a:close/>
                </a:path>
              </a:pathLst>
            </a:custGeom>
            <a:blipFill>
              <a:blip r:embed="rId2"/>
              <a:stretch>
                <a:fillRect l="-986" r="-986"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1821180" y="71120"/>
              <a:ext cx="1786890" cy="2437130"/>
            </a:xfrm>
            <a:custGeom>
              <a:avLst/>
              <a:gdLst/>
              <a:ahLst/>
              <a:cxnLst/>
              <a:rect l="l" t="t" r="r" b="b"/>
              <a:pathLst>
                <a:path w="1786890" h="2437130">
                  <a:moveTo>
                    <a:pt x="0" y="2435860"/>
                  </a:moveTo>
                  <a:cubicBezTo>
                    <a:pt x="633730" y="2437130"/>
                    <a:pt x="1234440" y="2434590"/>
                    <a:pt x="1786890" y="2435860"/>
                  </a:cubicBezTo>
                  <a:lnTo>
                    <a:pt x="1786890" y="3810"/>
                  </a:lnTo>
                  <a:cubicBezTo>
                    <a:pt x="1216660" y="0"/>
                    <a:pt x="618490" y="2540"/>
                    <a:pt x="0" y="3810"/>
                  </a:cubicBezTo>
                  <a:lnTo>
                    <a:pt x="0" y="2435860"/>
                  </a:lnTo>
                  <a:close/>
                </a:path>
              </a:pathLst>
            </a:custGeom>
            <a:solidFill>
              <a:srgbClr val="DBDBDB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0" name="Freeform 20"/>
            <p:cNvSpPr/>
            <p:nvPr/>
          </p:nvSpPr>
          <p:spPr>
            <a:xfrm>
              <a:off x="1821180" y="41910"/>
              <a:ext cx="1786890" cy="2465070"/>
            </a:xfrm>
            <a:custGeom>
              <a:avLst/>
              <a:gdLst/>
              <a:ahLst/>
              <a:cxnLst/>
              <a:rect l="l" t="t" r="r" b="b"/>
              <a:pathLst>
                <a:path w="1786890" h="2465070">
                  <a:moveTo>
                    <a:pt x="0" y="2465070"/>
                  </a:moveTo>
                  <a:cubicBezTo>
                    <a:pt x="633730" y="2438400"/>
                    <a:pt x="1234440" y="2434590"/>
                    <a:pt x="1786890" y="2465070"/>
                  </a:cubicBezTo>
                  <a:lnTo>
                    <a:pt x="1786890" y="33020"/>
                  </a:lnTo>
                  <a:cubicBezTo>
                    <a:pt x="1216660" y="0"/>
                    <a:pt x="618490" y="2540"/>
                    <a:pt x="0" y="33020"/>
                  </a:cubicBezTo>
                  <a:lnTo>
                    <a:pt x="0" y="246507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1821180" y="-21590"/>
              <a:ext cx="1736090" cy="2528570"/>
            </a:xfrm>
            <a:custGeom>
              <a:avLst/>
              <a:gdLst/>
              <a:ahLst/>
              <a:cxnLst/>
              <a:rect l="l" t="t" r="r" b="b"/>
              <a:pathLst>
                <a:path w="1736090" h="2528570">
                  <a:moveTo>
                    <a:pt x="0" y="2528570"/>
                  </a:moveTo>
                  <a:cubicBezTo>
                    <a:pt x="633730" y="2501900"/>
                    <a:pt x="1183640" y="2458720"/>
                    <a:pt x="1736090" y="2489200"/>
                  </a:cubicBezTo>
                  <a:lnTo>
                    <a:pt x="1729740" y="33020"/>
                  </a:lnTo>
                  <a:cubicBezTo>
                    <a:pt x="1159510" y="0"/>
                    <a:pt x="623570" y="40640"/>
                    <a:pt x="0" y="95250"/>
                  </a:cubicBezTo>
                  <a:lnTo>
                    <a:pt x="0" y="2528570"/>
                  </a:lnTo>
                  <a:close/>
                </a:path>
              </a:pathLst>
            </a:custGeom>
            <a:blipFill>
              <a:blip r:embed="rId3"/>
              <a:stretch>
                <a:fillRect l="-1023" r="-1023"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1807210" y="74930"/>
              <a:ext cx="29210" cy="2433320"/>
            </a:xfrm>
            <a:custGeom>
              <a:avLst/>
              <a:gdLst/>
              <a:ahLst/>
              <a:cxnLst/>
              <a:rect l="l" t="t" r="r" b="b"/>
              <a:pathLst>
                <a:path w="29210" h="2433320">
                  <a:moveTo>
                    <a:pt x="12700" y="2432050"/>
                  </a:moveTo>
                  <a:cubicBezTo>
                    <a:pt x="3810" y="2228850"/>
                    <a:pt x="1270" y="2026920"/>
                    <a:pt x="3810" y="1823720"/>
                  </a:cubicBezTo>
                  <a:cubicBezTo>
                    <a:pt x="5080" y="1722120"/>
                    <a:pt x="8890" y="1620520"/>
                    <a:pt x="10160" y="1520190"/>
                  </a:cubicBezTo>
                  <a:cubicBezTo>
                    <a:pt x="11430" y="1418590"/>
                    <a:pt x="8890" y="1316990"/>
                    <a:pt x="7620" y="1216660"/>
                  </a:cubicBezTo>
                  <a:cubicBezTo>
                    <a:pt x="5080" y="1115060"/>
                    <a:pt x="3810" y="1013460"/>
                    <a:pt x="2540" y="913130"/>
                  </a:cubicBezTo>
                  <a:cubicBezTo>
                    <a:pt x="1270" y="811530"/>
                    <a:pt x="0" y="709930"/>
                    <a:pt x="1270" y="609600"/>
                  </a:cubicBezTo>
                  <a:cubicBezTo>
                    <a:pt x="2540" y="406400"/>
                    <a:pt x="5080" y="204470"/>
                    <a:pt x="13970" y="1270"/>
                  </a:cubicBezTo>
                  <a:cubicBezTo>
                    <a:pt x="13970" y="0"/>
                    <a:pt x="13970" y="0"/>
                    <a:pt x="15240" y="0"/>
                  </a:cubicBezTo>
                  <a:cubicBezTo>
                    <a:pt x="16510" y="0"/>
                    <a:pt x="16510" y="0"/>
                    <a:pt x="16510" y="1270"/>
                  </a:cubicBezTo>
                  <a:cubicBezTo>
                    <a:pt x="24130" y="204470"/>
                    <a:pt x="27940" y="406400"/>
                    <a:pt x="29210" y="609600"/>
                  </a:cubicBezTo>
                  <a:cubicBezTo>
                    <a:pt x="29210" y="711200"/>
                    <a:pt x="27940" y="812800"/>
                    <a:pt x="27940" y="913130"/>
                  </a:cubicBezTo>
                  <a:cubicBezTo>
                    <a:pt x="26670" y="1014730"/>
                    <a:pt x="25400" y="1116330"/>
                    <a:pt x="22860" y="1216660"/>
                  </a:cubicBezTo>
                  <a:cubicBezTo>
                    <a:pt x="20320" y="1318260"/>
                    <a:pt x="19050" y="1419860"/>
                    <a:pt x="20320" y="1520190"/>
                  </a:cubicBezTo>
                  <a:cubicBezTo>
                    <a:pt x="21590" y="1621790"/>
                    <a:pt x="25400" y="1723390"/>
                    <a:pt x="26670" y="1823720"/>
                  </a:cubicBezTo>
                  <a:cubicBezTo>
                    <a:pt x="29210" y="2026920"/>
                    <a:pt x="25400" y="2228850"/>
                    <a:pt x="17780" y="2432050"/>
                  </a:cubicBezTo>
                  <a:cubicBezTo>
                    <a:pt x="15240" y="2433320"/>
                    <a:pt x="15240" y="2433320"/>
                    <a:pt x="12700" y="2432050"/>
                  </a:cubicBezTo>
                  <a:cubicBezTo>
                    <a:pt x="13971" y="2433320"/>
                    <a:pt x="12700" y="2433320"/>
                    <a:pt x="12700" y="2432050"/>
                  </a:cubicBezTo>
                  <a:close/>
                </a:path>
              </a:pathLst>
            </a:custGeom>
            <a:solidFill>
              <a:srgbClr val="DBDBDB"/>
            </a:solidFill>
          </p:spPr>
          <p:txBody>
            <a:bodyPr/>
            <a:lstStyle/>
            <a:p>
              <a:endParaRPr lang="it-IT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BF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7323" y="1209121"/>
            <a:ext cx="10589339" cy="7385883"/>
          </a:xfrm>
          <a:custGeom>
            <a:avLst/>
            <a:gdLst/>
            <a:ahLst/>
            <a:cxnLst/>
            <a:rect l="l" t="t" r="r" b="b"/>
            <a:pathLst>
              <a:path w="10589339" h="7385883">
                <a:moveTo>
                  <a:pt x="0" y="0"/>
                </a:moveTo>
                <a:lnTo>
                  <a:pt x="10589339" y="0"/>
                </a:lnTo>
                <a:lnTo>
                  <a:pt x="10589339" y="7385883"/>
                </a:lnTo>
                <a:lnTo>
                  <a:pt x="0" y="73858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610" t="-35759" r="-44137" b="-10744"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3" name="Group 3"/>
          <p:cNvGrpSpPr/>
          <p:nvPr/>
        </p:nvGrpSpPr>
        <p:grpSpPr>
          <a:xfrm>
            <a:off x="11266662" y="1159072"/>
            <a:ext cx="303143" cy="7435931"/>
            <a:chOff x="0" y="0"/>
            <a:chExt cx="79840" cy="195843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9840" cy="1958435"/>
            </a:xfrm>
            <a:custGeom>
              <a:avLst/>
              <a:gdLst/>
              <a:ahLst/>
              <a:cxnLst/>
              <a:rect l="l" t="t" r="r" b="b"/>
              <a:pathLst>
                <a:path w="79840" h="1958435">
                  <a:moveTo>
                    <a:pt x="0" y="0"/>
                  </a:moveTo>
                  <a:lnTo>
                    <a:pt x="79840" y="0"/>
                  </a:lnTo>
                  <a:lnTo>
                    <a:pt x="79840" y="1958435"/>
                  </a:lnTo>
                  <a:lnTo>
                    <a:pt x="0" y="1958435"/>
                  </a:lnTo>
                  <a:close/>
                </a:path>
              </a:pathLst>
            </a:custGeom>
            <a:solidFill>
              <a:srgbClr val="0F4466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79840" cy="1996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95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266662" y="4787762"/>
            <a:ext cx="6594978" cy="3999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73"/>
              </a:lnSpc>
              <a:spcBef>
                <a:spcPct val="0"/>
              </a:spcBef>
            </a:pPr>
            <a:r>
              <a:rPr lang="en-US" sz="4552">
                <a:solidFill>
                  <a:srgbClr val="0F4466"/>
                </a:solidFill>
                <a:latin typeface="Nanum Square Bold"/>
              </a:rPr>
              <a:t>L'UE raggiungerà la neutralità climatica: società a impatto climatico zero entro il 2050.</a:t>
            </a:r>
          </a:p>
        </p:txBody>
      </p:sp>
      <p:grpSp>
        <p:nvGrpSpPr>
          <p:cNvPr id="7" name="Group 7"/>
          <p:cNvGrpSpPr/>
          <p:nvPr/>
        </p:nvGrpSpPr>
        <p:grpSpPr>
          <a:xfrm rot="5400000">
            <a:off x="5778930" y="3493396"/>
            <a:ext cx="386124" cy="10589339"/>
            <a:chOff x="0" y="0"/>
            <a:chExt cx="101695" cy="278896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1695" cy="2788962"/>
            </a:xfrm>
            <a:custGeom>
              <a:avLst/>
              <a:gdLst/>
              <a:ahLst/>
              <a:cxnLst/>
              <a:rect l="l" t="t" r="r" b="b"/>
              <a:pathLst>
                <a:path w="101695" h="2788962">
                  <a:moveTo>
                    <a:pt x="0" y="0"/>
                  </a:moveTo>
                  <a:lnTo>
                    <a:pt x="101695" y="0"/>
                  </a:lnTo>
                  <a:lnTo>
                    <a:pt x="101695" y="2788962"/>
                  </a:lnTo>
                  <a:lnTo>
                    <a:pt x="0" y="2788962"/>
                  </a:lnTo>
                  <a:close/>
                </a:path>
              </a:pathLst>
            </a:custGeom>
            <a:solidFill>
              <a:srgbClr val="0F4466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01695" cy="28270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95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BF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575" y="3077639"/>
            <a:ext cx="12255756" cy="6127878"/>
          </a:xfrm>
          <a:custGeom>
            <a:avLst/>
            <a:gdLst/>
            <a:ahLst/>
            <a:cxnLst/>
            <a:rect l="l" t="t" r="r" b="b"/>
            <a:pathLst>
              <a:path w="12255756" h="6127878">
                <a:moveTo>
                  <a:pt x="0" y="0"/>
                </a:moveTo>
                <a:lnTo>
                  <a:pt x="12255756" y="0"/>
                </a:lnTo>
                <a:lnTo>
                  <a:pt x="12255756" y="6127878"/>
                </a:lnTo>
                <a:lnTo>
                  <a:pt x="0" y="6127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>
            <a:off x="12160122" y="3077639"/>
            <a:ext cx="6127878" cy="6127878"/>
          </a:xfrm>
          <a:custGeom>
            <a:avLst/>
            <a:gdLst/>
            <a:ahLst/>
            <a:cxnLst/>
            <a:rect l="l" t="t" r="r" b="b"/>
            <a:pathLst>
              <a:path w="6127878" h="6127878">
                <a:moveTo>
                  <a:pt x="0" y="0"/>
                </a:moveTo>
                <a:lnTo>
                  <a:pt x="6127878" y="0"/>
                </a:lnTo>
                <a:lnTo>
                  <a:pt x="6127878" y="6127878"/>
                </a:lnTo>
                <a:lnTo>
                  <a:pt x="0" y="61278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4" name="Group 4"/>
          <p:cNvGrpSpPr/>
          <p:nvPr/>
        </p:nvGrpSpPr>
        <p:grpSpPr>
          <a:xfrm>
            <a:off x="0" y="2768438"/>
            <a:ext cx="18520985" cy="300529"/>
            <a:chOff x="0" y="0"/>
            <a:chExt cx="4877955" cy="7915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77955" cy="79152"/>
            </a:xfrm>
            <a:custGeom>
              <a:avLst/>
              <a:gdLst/>
              <a:ahLst/>
              <a:cxnLst/>
              <a:rect l="l" t="t" r="r" b="b"/>
              <a:pathLst>
                <a:path w="4877955" h="79152">
                  <a:moveTo>
                    <a:pt x="0" y="0"/>
                  </a:moveTo>
                  <a:lnTo>
                    <a:pt x="4877955" y="0"/>
                  </a:lnTo>
                  <a:lnTo>
                    <a:pt x="4877955" y="79152"/>
                  </a:lnTo>
                  <a:lnTo>
                    <a:pt x="0" y="79152"/>
                  </a:lnTo>
                  <a:close/>
                </a:path>
              </a:pathLst>
            </a:custGeom>
            <a:solidFill>
              <a:srgbClr val="0F4466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877955" cy="1172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95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577449" y="1621248"/>
            <a:ext cx="9881740" cy="630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53"/>
              </a:lnSpc>
            </a:pPr>
            <a:r>
              <a:rPr lang="en-US" sz="3609">
                <a:solidFill>
                  <a:srgbClr val="0F4466"/>
                </a:solidFill>
                <a:latin typeface="Nanum Square Bold"/>
              </a:rPr>
              <a:t>Obiettivi Globali per lo Sviluppo Sostenibile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85785" y="360728"/>
            <a:ext cx="19576981" cy="1618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517"/>
              </a:lnSpc>
            </a:pPr>
            <a:r>
              <a:rPr lang="en-US" sz="11175">
                <a:solidFill>
                  <a:srgbClr val="FFFFFF"/>
                </a:solidFill>
                <a:latin typeface="Glacial Indifference Bold"/>
              </a:rPr>
              <a:t>AGENDA </a:t>
            </a:r>
            <a:r>
              <a:rPr lang="en-US" sz="11175">
                <a:solidFill>
                  <a:srgbClr val="FF3131"/>
                </a:solidFill>
                <a:latin typeface="Glacial Indifference Bold"/>
              </a:rPr>
              <a:t>2030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-116492" y="9215042"/>
            <a:ext cx="18520985" cy="300529"/>
            <a:chOff x="0" y="0"/>
            <a:chExt cx="4877955" cy="7915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877955" cy="79152"/>
            </a:xfrm>
            <a:custGeom>
              <a:avLst/>
              <a:gdLst/>
              <a:ahLst/>
              <a:cxnLst/>
              <a:rect l="l" t="t" r="r" b="b"/>
              <a:pathLst>
                <a:path w="4877955" h="79152">
                  <a:moveTo>
                    <a:pt x="0" y="0"/>
                  </a:moveTo>
                  <a:lnTo>
                    <a:pt x="4877955" y="0"/>
                  </a:lnTo>
                  <a:lnTo>
                    <a:pt x="4877955" y="79152"/>
                  </a:lnTo>
                  <a:lnTo>
                    <a:pt x="0" y="79152"/>
                  </a:lnTo>
                  <a:close/>
                </a:path>
              </a:pathLst>
            </a:custGeom>
            <a:solidFill>
              <a:srgbClr val="0F4466"/>
            </a:solidFill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877955" cy="1172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95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BF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6092" y="3760926"/>
            <a:ext cx="16815816" cy="6094476"/>
          </a:xfrm>
          <a:custGeom>
            <a:avLst/>
            <a:gdLst/>
            <a:ahLst/>
            <a:cxnLst/>
            <a:rect l="l" t="t" r="r" b="b"/>
            <a:pathLst>
              <a:path w="16815816" h="6094476">
                <a:moveTo>
                  <a:pt x="0" y="0"/>
                </a:moveTo>
                <a:lnTo>
                  <a:pt x="16815816" y="0"/>
                </a:lnTo>
                <a:lnTo>
                  <a:pt x="16815816" y="6094476"/>
                </a:lnTo>
                <a:lnTo>
                  <a:pt x="0" y="60944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TextBox 3"/>
          <p:cNvSpPr txBox="1"/>
          <p:nvPr/>
        </p:nvSpPr>
        <p:spPr>
          <a:xfrm>
            <a:off x="876409" y="2268750"/>
            <a:ext cx="10731619" cy="1374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59"/>
              </a:lnSpc>
            </a:pPr>
            <a:r>
              <a:rPr lang="en-US" sz="2971" spc="-20">
                <a:solidFill>
                  <a:srgbClr val="0F4466"/>
                </a:solidFill>
                <a:latin typeface="Nanum Square"/>
              </a:rPr>
              <a:t>Il futuro, immaginato e possibile, degli uomini e delle donne di </a:t>
            </a:r>
          </a:p>
          <a:p>
            <a:pPr algn="l">
              <a:lnSpc>
                <a:spcPts val="3122"/>
              </a:lnSpc>
            </a:pPr>
            <a:r>
              <a:rPr lang="en-US" sz="2968" spc="-20">
                <a:solidFill>
                  <a:srgbClr val="0F4466"/>
                </a:solidFill>
                <a:latin typeface="Nanum Square"/>
              </a:rPr>
              <a:t>domani, in questo momento, è proprio nelle nostre aule scolastiche.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36092" y="83698"/>
            <a:ext cx="19576981" cy="2261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1"/>
              </a:lnSpc>
            </a:pPr>
            <a:r>
              <a:rPr lang="en-US" sz="7876">
                <a:solidFill>
                  <a:srgbClr val="FFFFFF"/>
                </a:solidFill>
                <a:latin typeface="Glacial Indifference Bold"/>
              </a:rPr>
              <a:t>NESSUNO È TROPPO PICCOLO PER CAMBIARE IL MONDO: AGENDA </a:t>
            </a:r>
            <a:r>
              <a:rPr lang="en-US" sz="7876">
                <a:solidFill>
                  <a:srgbClr val="FF3131"/>
                </a:solidFill>
                <a:latin typeface="Glacial Indifference Bold"/>
              </a:rPr>
              <a:t>2030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BF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3674882" y="652545"/>
            <a:ext cx="10834928" cy="7504191"/>
            <a:chOff x="0" y="0"/>
            <a:chExt cx="3429000" cy="2374900"/>
          </a:xfrm>
        </p:grpSpPr>
        <p:sp>
          <p:nvSpPr>
            <p:cNvPr id="3" name="Freeform 3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2"/>
              <a:stretch>
                <a:fillRect l="-14874" t="-9331" r="-7260" b="-17221"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3"/>
              <a:stretch>
                <a:fillRect l="-2902" t="-10996" r="-2492" b="-11124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171586" y="8308303"/>
            <a:ext cx="16472947" cy="949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41"/>
              </a:lnSpc>
            </a:pPr>
            <a:r>
              <a:rPr lang="en-US" sz="5387" spc="-37">
                <a:solidFill>
                  <a:srgbClr val="0F4466"/>
                </a:solidFill>
                <a:latin typeface="Nanum Square"/>
              </a:rPr>
              <a:t>Obiettivi Globali: validi in ogni tempo e in ogni luogo...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371</Words>
  <Application>Microsoft Office PowerPoint</Application>
  <PresentationFormat>Personalizzato</PresentationFormat>
  <Paragraphs>60</Paragraphs>
  <Slides>18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6" baseType="lpstr">
      <vt:lpstr>Arial</vt:lpstr>
      <vt:lpstr>Calibri</vt:lpstr>
      <vt:lpstr>Glacial Indifference Bold</vt:lpstr>
      <vt:lpstr>Nanum Square</vt:lpstr>
      <vt:lpstr>Calibri (MS) Light</vt:lpstr>
      <vt:lpstr>Nanum Square Bold</vt:lpstr>
      <vt:lpstr>IBM Plex Sans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ppt.pptx</dc:title>
  <dc:creator>user</dc:creator>
  <cp:lastModifiedBy>Maria Domenica Criniti</cp:lastModifiedBy>
  <cp:revision>2</cp:revision>
  <dcterms:created xsi:type="dcterms:W3CDTF">2006-08-16T00:00:00Z</dcterms:created>
  <dcterms:modified xsi:type="dcterms:W3CDTF">2024-05-15T18:23:20Z</dcterms:modified>
  <dc:identifier>DAGE3L8kj2s</dc:identifier>
</cp:coreProperties>
</file>